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Lst>
  <p:notesMasterIdLst>
    <p:notesMasterId r:id="rId16"/>
  </p:notesMasterIdLst>
  <p:handoutMasterIdLst>
    <p:handoutMasterId r:id="rId17"/>
  </p:handoutMasterIdLst>
  <p:sldIdLst>
    <p:sldId id="299" r:id="rId2"/>
    <p:sldId id="353" r:id="rId3"/>
    <p:sldId id="337" r:id="rId4"/>
    <p:sldId id="358" r:id="rId5"/>
    <p:sldId id="359" r:id="rId6"/>
    <p:sldId id="300" r:id="rId7"/>
    <p:sldId id="326" r:id="rId8"/>
    <p:sldId id="366" r:id="rId9"/>
    <p:sldId id="327" r:id="rId10"/>
    <p:sldId id="367" r:id="rId11"/>
    <p:sldId id="356" r:id="rId12"/>
    <p:sldId id="345" r:id="rId13"/>
    <p:sldId id="370" r:id="rId14"/>
    <p:sldId id="357" r:id="rId15"/>
  </p:sldIdLst>
  <p:sldSz cx="9906000" cy="6858000" type="A4"/>
  <p:notesSz cx="7053263" cy="93567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wn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00"/>
    <a:srgbClr val="FF9900"/>
    <a:srgbClr val="717F8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29752" autoAdjust="0"/>
    <p:restoredTop sz="98207" autoAdjust="0"/>
  </p:normalViewPr>
  <p:slideViewPr>
    <p:cSldViewPr>
      <p:cViewPr varScale="1">
        <p:scale>
          <a:sx n="106" d="100"/>
          <a:sy n="106" d="100"/>
        </p:scale>
        <p:origin x="-234" y="-9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D439A3-6C23-453C-B3DD-6B92E0075165}" type="doc">
      <dgm:prSet loTypeId="urn:microsoft.com/office/officeart/2005/8/layout/venn1" loCatId="relationship" qsTypeId="urn:microsoft.com/office/officeart/2005/8/quickstyle/simple1" qsCatId="simple" csTypeId="urn:microsoft.com/office/officeart/2005/8/colors/colorful1" csCatId="colorful" phldr="1"/>
      <dgm:spPr/>
    </dgm:pt>
    <dgm:pt modelId="{A1BE56D0-B028-40F6-B6CD-CA18279A545B}">
      <dgm:prSet phldrT="[Text]" custT="1"/>
      <dgm:spPr/>
      <dgm:t>
        <a:bodyPr/>
        <a:lstStyle/>
        <a:p>
          <a:r>
            <a:rPr lang="mn-MN" sz="2100" u="sng" dirty="0" smtClean="0"/>
            <a:t>Засгийн газар</a:t>
          </a:r>
        </a:p>
        <a:p>
          <a:r>
            <a:rPr lang="mn-MN" sz="1400" dirty="0" smtClean="0"/>
            <a:t>Яам, агентлаг, </a:t>
          </a:r>
        </a:p>
        <a:p>
          <a:r>
            <a:rPr lang="mn-MN" sz="1400" dirty="0" smtClean="0"/>
            <a:t>нутгийн удирдлага</a:t>
          </a:r>
          <a:endParaRPr lang="en-US" sz="1400" dirty="0"/>
        </a:p>
      </dgm:t>
    </dgm:pt>
    <dgm:pt modelId="{71CB6347-8893-4081-8695-5CDA9165C391}" type="parTrans" cxnId="{1617C781-CB64-4F4C-945D-64A092137CFE}">
      <dgm:prSet/>
      <dgm:spPr/>
      <dgm:t>
        <a:bodyPr/>
        <a:lstStyle/>
        <a:p>
          <a:endParaRPr lang="en-US"/>
        </a:p>
      </dgm:t>
    </dgm:pt>
    <dgm:pt modelId="{ED0DDBBB-6846-4A67-B035-5C01509B55C0}" type="sibTrans" cxnId="{1617C781-CB64-4F4C-945D-64A092137CFE}">
      <dgm:prSet/>
      <dgm:spPr/>
      <dgm:t>
        <a:bodyPr/>
        <a:lstStyle/>
        <a:p>
          <a:endParaRPr lang="en-US"/>
        </a:p>
      </dgm:t>
    </dgm:pt>
    <dgm:pt modelId="{FEB705CD-466A-42B6-AC35-71FDE2DF1C12}">
      <dgm:prSet phldrT="[Text]" custT="1"/>
      <dgm:spPr/>
      <dgm:t>
        <a:bodyPr/>
        <a:lstStyle/>
        <a:p>
          <a:r>
            <a:rPr lang="mn-MN" sz="2100" u="sng" dirty="0" smtClean="0"/>
            <a:t>Иргэний нийгэм</a:t>
          </a:r>
        </a:p>
        <a:p>
          <a:r>
            <a:rPr lang="mn-MN" sz="1400" dirty="0" smtClean="0"/>
            <a:t>30 гаруй ТББ-ын Төлсөн авсанаа </a:t>
          </a:r>
          <a:r>
            <a:rPr lang="en-US" sz="1400" dirty="0" smtClean="0"/>
            <a:t>(</a:t>
          </a:r>
          <a:r>
            <a:rPr lang="mn-MN" sz="1400" dirty="0" smtClean="0"/>
            <a:t>ТАН</a:t>
          </a:r>
          <a:r>
            <a:rPr lang="en-US" sz="1400" dirty="0" smtClean="0"/>
            <a:t>)</a:t>
          </a:r>
          <a:r>
            <a:rPr lang="mn-MN" sz="1400" dirty="0" smtClean="0"/>
            <a:t> нийтэл эвсэл, Байгаль орчины иргэний зөвлөл</a:t>
          </a:r>
          <a:endParaRPr lang="en-US" sz="1400" dirty="0"/>
        </a:p>
      </dgm:t>
    </dgm:pt>
    <dgm:pt modelId="{DCE16285-552B-45A1-959D-1320D615BF7E}" type="parTrans" cxnId="{08CF26B0-02BB-4282-90B9-93EC3FB8CFC2}">
      <dgm:prSet/>
      <dgm:spPr/>
      <dgm:t>
        <a:bodyPr/>
        <a:lstStyle/>
        <a:p>
          <a:endParaRPr lang="en-US"/>
        </a:p>
      </dgm:t>
    </dgm:pt>
    <dgm:pt modelId="{700437F6-5891-490A-9883-0A9704442628}" type="sibTrans" cxnId="{08CF26B0-02BB-4282-90B9-93EC3FB8CFC2}">
      <dgm:prSet/>
      <dgm:spPr/>
      <dgm:t>
        <a:bodyPr/>
        <a:lstStyle/>
        <a:p>
          <a:endParaRPr lang="en-US"/>
        </a:p>
      </dgm:t>
    </dgm:pt>
    <dgm:pt modelId="{A17CFF51-D09F-49BE-900F-FB5AFCDB15FA}">
      <dgm:prSet phldrT="[Text]" custT="1"/>
      <dgm:spPr/>
      <dgm:t>
        <a:bodyPr/>
        <a:lstStyle/>
        <a:p>
          <a:r>
            <a:rPr lang="mn-MN" sz="2100" u="sng" dirty="0" smtClean="0"/>
            <a:t>Компани</a:t>
          </a:r>
        </a:p>
        <a:p>
          <a:r>
            <a:rPr lang="mn-MN" sz="1400" dirty="0" smtClean="0"/>
            <a:t>МУУҮА, Нүүрс ассоциаци гэх зэрэг холбоод, 1500 гаруй компани</a:t>
          </a:r>
          <a:endParaRPr lang="en-US" sz="1400" dirty="0"/>
        </a:p>
      </dgm:t>
    </dgm:pt>
    <dgm:pt modelId="{64B2B903-06D1-43B8-88AF-7F71B5B7A369}" type="parTrans" cxnId="{657361FE-8E06-428D-8414-ED9551A6AFDC}">
      <dgm:prSet/>
      <dgm:spPr/>
      <dgm:t>
        <a:bodyPr/>
        <a:lstStyle/>
        <a:p>
          <a:endParaRPr lang="en-US"/>
        </a:p>
      </dgm:t>
    </dgm:pt>
    <dgm:pt modelId="{72621130-5265-4830-A371-3B079A8BA082}" type="sibTrans" cxnId="{657361FE-8E06-428D-8414-ED9551A6AFDC}">
      <dgm:prSet/>
      <dgm:spPr/>
      <dgm:t>
        <a:bodyPr/>
        <a:lstStyle/>
        <a:p>
          <a:endParaRPr lang="en-US"/>
        </a:p>
      </dgm:t>
    </dgm:pt>
    <dgm:pt modelId="{81723DBA-FE61-4841-8FC1-24B2FA0A0485}" type="pres">
      <dgm:prSet presAssocID="{6FD439A3-6C23-453C-B3DD-6B92E0075165}" presName="compositeShape" presStyleCnt="0">
        <dgm:presLayoutVars>
          <dgm:chMax val="7"/>
          <dgm:dir/>
          <dgm:resizeHandles val="exact"/>
        </dgm:presLayoutVars>
      </dgm:prSet>
      <dgm:spPr/>
    </dgm:pt>
    <dgm:pt modelId="{B8F8B7FF-C3DE-436A-9CC2-25B981A742AC}" type="pres">
      <dgm:prSet presAssocID="{A1BE56D0-B028-40F6-B6CD-CA18279A545B}" presName="circ1" presStyleLbl="vennNode1" presStyleIdx="0" presStyleCnt="3"/>
      <dgm:spPr/>
      <dgm:t>
        <a:bodyPr/>
        <a:lstStyle/>
        <a:p>
          <a:endParaRPr lang="en-US"/>
        </a:p>
      </dgm:t>
    </dgm:pt>
    <dgm:pt modelId="{0BD24A99-3AE6-4BD5-9DF9-78EE3CB22194}" type="pres">
      <dgm:prSet presAssocID="{A1BE56D0-B028-40F6-B6CD-CA18279A545B}" presName="circ1Tx" presStyleLbl="revTx" presStyleIdx="0" presStyleCnt="0">
        <dgm:presLayoutVars>
          <dgm:chMax val="0"/>
          <dgm:chPref val="0"/>
          <dgm:bulletEnabled val="1"/>
        </dgm:presLayoutVars>
      </dgm:prSet>
      <dgm:spPr/>
      <dgm:t>
        <a:bodyPr/>
        <a:lstStyle/>
        <a:p>
          <a:endParaRPr lang="en-US"/>
        </a:p>
      </dgm:t>
    </dgm:pt>
    <dgm:pt modelId="{BA791D3A-18CE-45E0-B274-6FC562F2976F}" type="pres">
      <dgm:prSet presAssocID="{FEB705CD-466A-42B6-AC35-71FDE2DF1C12}" presName="circ2" presStyleLbl="vennNode1" presStyleIdx="1" presStyleCnt="3"/>
      <dgm:spPr/>
      <dgm:t>
        <a:bodyPr/>
        <a:lstStyle/>
        <a:p>
          <a:endParaRPr lang="en-US"/>
        </a:p>
      </dgm:t>
    </dgm:pt>
    <dgm:pt modelId="{F5D28C15-2822-49F7-B0BB-242A5FE39EEF}" type="pres">
      <dgm:prSet presAssocID="{FEB705CD-466A-42B6-AC35-71FDE2DF1C12}" presName="circ2Tx" presStyleLbl="revTx" presStyleIdx="0" presStyleCnt="0">
        <dgm:presLayoutVars>
          <dgm:chMax val="0"/>
          <dgm:chPref val="0"/>
          <dgm:bulletEnabled val="1"/>
        </dgm:presLayoutVars>
      </dgm:prSet>
      <dgm:spPr/>
      <dgm:t>
        <a:bodyPr/>
        <a:lstStyle/>
        <a:p>
          <a:endParaRPr lang="en-US"/>
        </a:p>
      </dgm:t>
    </dgm:pt>
    <dgm:pt modelId="{CDA21A7B-B7D7-446E-A5D1-3CB4263BF320}" type="pres">
      <dgm:prSet presAssocID="{A17CFF51-D09F-49BE-900F-FB5AFCDB15FA}" presName="circ3" presStyleLbl="vennNode1" presStyleIdx="2" presStyleCnt="3"/>
      <dgm:spPr/>
      <dgm:t>
        <a:bodyPr/>
        <a:lstStyle/>
        <a:p>
          <a:endParaRPr lang="en-US"/>
        </a:p>
      </dgm:t>
    </dgm:pt>
    <dgm:pt modelId="{14B0968D-DB81-4A0B-91CE-D064A5B593EF}" type="pres">
      <dgm:prSet presAssocID="{A17CFF51-D09F-49BE-900F-FB5AFCDB15FA}" presName="circ3Tx" presStyleLbl="revTx" presStyleIdx="0" presStyleCnt="0">
        <dgm:presLayoutVars>
          <dgm:chMax val="0"/>
          <dgm:chPref val="0"/>
          <dgm:bulletEnabled val="1"/>
        </dgm:presLayoutVars>
      </dgm:prSet>
      <dgm:spPr/>
      <dgm:t>
        <a:bodyPr/>
        <a:lstStyle/>
        <a:p>
          <a:endParaRPr lang="en-US"/>
        </a:p>
      </dgm:t>
    </dgm:pt>
  </dgm:ptLst>
  <dgm:cxnLst>
    <dgm:cxn modelId="{08CF26B0-02BB-4282-90B9-93EC3FB8CFC2}" srcId="{6FD439A3-6C23-453C-B3DD-6B92E0075165}" destId="{FEB705CD-466A-42B6-AC35-71FDE2DF1C12}" srcOrd="1" destOrd="0" parTransId="{DCE16285-552B-45A1-959D-1320D615BF7E}" sibTransId="{700437F6-5891-490A-9883-0A9704442628}"/>
    <dgm:cxn modelId="{35808B25-37F4-40B0-AA29-0F3E588077C9}" type="presOf" srcId="{FEB705CD-466A-42B6-AC35-71FDE2DF1C12}" destId="{F5D28C15-2822-49F7-B0BB-242A5FE39EEF}" srcOrd="1" destOrd="0" presId="urn:microsoft.com/office/officeart/2005/8/layout/venn1"/>
    <dgm:cxn modelId="{7EBD215A-E2E9-4D64-94C2-AEF9E2536F00}" type="presOf" srcId="{A17CFF51-D09F-49BE-900F-FB5AFCDB15FA}" destId="{CDA21A7B-B7D7-446E-A5D1-3CB4263BF320}" srcOrd="0" destOrd="0" presId="urn:microsoft.com/office/officeart/2005/8/layout/venn1"/>
    <dgm:cxn modelId="{76A9D6F4-017A-4024-B0CB-8E492364FA81}" type="presOf" srcId="{FEB705CD-466A-42B6-AC35-71FDE2DF1C12}" destId="{BA791D3A-18CE-45E0-B274-6FC562F2976F}" srcOrd="0" destOrd="0" presId="urn:microsoft.com/office/officeart/2005/8/layout/venn1"/>
    <dgm:cxn modelId="{657361FE-8E06-428D-8414-ED9551A6AFDC}" srcId="{6FD439A3-6C23-453C-B3DD-6B92E0075165}" destId="{A17CFF51-D09F-49BE-900F-FB5AFCDB15FA}" srcOrd="2" destOrd="0" parTransId="{64B2B903-06D1-43B8-88AF-7F71B5B7A369}" sibTransId="{72621130-5265-4830-A371-3B079A8BA082}"/>
    <dgm:cxn modelId="{1617C781-CB64-4F4C-945D-64A092137CFE}" srcId="{6FD439A3-6C23-453C-B3DD-6B92E0075165}" destId="{A1BE56D0-B028-40F6-B6CD-CA18279A545B}" srcOrd="0" destOrd="0" parTransId="{71CB6347-8893-4081-8695-5CDA9165C391}" sibTransId="{ED0DDBBB-6846-4A67-B035-5C01509B55C0}"/>
    <dgm:cxn modelId="{0A7F867F-EE6D-43DE-B588-3E500B771D0E}" type="presOf" srcId="{A17CFF51-D09F-49BE-900F-FB5AFCDB15FA}" destId="{14B0968D-DB81-4A0B-91CE-D064A5B593EF}" srcOrd="1" destOrd="0" presId="urn:microsoft.com/office/officeart/2005/8/layout/venn1"/>
    <dgm:cxn modelId="{7FF0A5B9-8ACD-4B13-BA4B-B2F897663166}" type="presOf" srcId="{A1BE56D0-B028-40F6-B6CD-CA18279A545B}" destId="{0BD24A99-3AE6-4BD5-9DF9-78EE3CB22194}" srcOrd="1" destOrd="0" presId="urn:microsoft.com/office/officeart/2005/8/layout/venn1"/>
    <dgm:cxn modelId="{EFCC579D-1635-4B04-80D7-650A1C823E08}" type="presOf" srcId="{A1BE56D0-B028-40F6-B6CD-CA18279A545B}" destId="{B8F8B7FF-C3DE-436A-9CC2-25B981A742AC}" srcOrd="0" destOrd="0" presId="urn:microsoft.com/office/officeart/2005/8/layout/venn1"/>
    <dgm:cxn modelId="{1AF4BBED-4E5F-48CA-BA4A-2D8CD73FB8EF}" type="presOf" srcId="{6FD439A3-6C23-453C-B3DD-6B92E0075165}" destId="{81723DBA-FE61-4841-8FC1-24B2FA0A0485}" srcOrd="0" destOrd="0" presId="urn:microsoft.com/office/officeart/2005/8/layout/venn1"/>
    <dgm:cxn modelId="{1198B905-F4BA-4EDF-9460-26A0DB5F8449}" type="presParOf" srcId="{81723DBA-FE61-4841-8FC1-24B2FA0A0485}" destId="{B8F8B7FF-C3DE-436A-9CC2-25B981A742AC}" srcOrd="0" destOrd="0" presId="urn:microsoft.com/office/officeart/2005/8/layout/venn1"/>
    <dgm:cxn modelId="{27737BB1-5DA7-4561-A71D-748C8F524594}" type="presParOf" srcId="{81723DBA-FE61-4841-8FC1-24B2FA0A0485}" destId="{0BD24A99-3AE6-4BD5-9DF9-78EE3CB22194}" srcOrd="1" destOrd="0" presId="urn:microsoft.com/office/officeart/2005/8/layout/venn1"/>
    <dgm:cxn modelId="{C73C0067-9B54-41CD-A07A-C0F1307C46C8}" type="presParOf" srcId="{81723DBA-FE61-4841-8FC1-24B2FA0A0485}" destId="{BA791D3A-18CE-45E0-B274-6FC562F2976F}" srcOrd="2" destOrd="0" presId="urn:microsoft.com/office/officeart/2005/8/layout/venn1"/>
    <dgm:cxn modelId="{9FA750E3-3FD5-4D91-A168-3881DF974BD9}" type="presParOf" srcId="{81723DBA-FE61-4841-8FC1-24B2FA0A0485}" destId="{F5D28C15-2822-49F7-B0BB-242A5FE39EEF}" srcOrd="3" destOrd="0" presId="urn:microsoft.com/office/officeart/2005/8/layout/venn1"/>
    <dgm:cxn modelId="{A2CEFEE7-0F25-4EE4-AFB2-C44944392ABC}" type="presParOf" srcId="{81723DBA-FE61-4841-8FC1-24B2FA0A0485}" destId="{CDA21A7B-B7D7-446E-A5D1-3CB4263BF320}" srcOrd="4" destOrd="0" presId="urn:microsoft.com/office/officeart/2005/8/layout/venn1"/>
    <dgm:cxn modelId="{E861F5C5-6312-455E-A18E-9C1B23B03383}" type="presParOf" srcId="{81723DBA-FE61-4841-8FC1-24B2FA0A0485}" destId="{14B0968D-DB81-4A0B-91CE-D064A5B593EF}" srcOrd="5" destOrd="0" presId="urn:microsoft.com/office/officeart/2005/8/layout/venn1"/>
  </dgm:cxnLst>
  <dgm:bg/>
  <dgm:whole/>
</dgm:dataModel>
</file>

<file path=ppt/diagrams/data2.xml><?xml version="1.0" encoding="utf-8"?>
<dgm:dataModel xmlns:dgm="http://schemas.openxmlformats.org/drawingml/2006/diagram" xmlns:a="http://schemas.openxmlformats.org/drawingml/2006/main">
  <dgm:ptLst>
    <dgm:pt modelId="{00139C7C-DFC8-4245-9F4C-8C0280908AA1}"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84A624F-2281-4BAC-BF27-D6CB7A0D2EE5}">
      <dgm:prSet phldrT="[Text]" custT="1"/>
      <dgm:spPr/>
      <dgm:t>
        <a:bodyPr/>
        <a:lstStyle/>
        <a:p>
          <a:r>
            <a:rPr lang="mn-MN" sz="1200" dirty="0" smtClean="0"/>
            <a:t>Үндэсний</a:t>
          </a:r>
          <a:r>
            <a:rPr lang="mn-MN" sz="500" dirty="0" smtClean="0"/>
            <a:t> </a:t>
          </a:r>
          <a:r>
            <a:rPr lang="mn-MN" sz="1200" baseline="0" dirty="0" smtClean="0"/>
            <a:t>зөвлөл – Удирдах дээд байгууллага</a:t>
          </a:r>
          <a:endParaRPr lang="en-US" sz="1200" baseline="0" dirty="0"/>
        </a:p>
      </dgm:t>
    </dgm:pt>
    <dgm:pt modelId="{8FC07831-83B3-4D75-B331-E0C9E94FAFC4}" type="parTrans" cxnId="{E68B8FDA-DC99-4EC9-A1A3-819A72E80ECA}">
      <dgm:prSet/>
      <dgm:spPr/>
      <dgm:t>
        <a:bodyPr/>
        <a:lstStyle/>
        <a:p>
          <a:endParaRPr lang="en-US"/>
        </a:p>
      </dgm:t>
    </dgm:pt>
    <dgm:pt modelId="{51997C4E-2FEA-4631-A8A9-2AD0E776B11C}" type="sibTrans" cxnId="{E68B8FDA-DC99-4EC9-A1A3-819A72E80ECA}">
      <dgm:prSet/>
      <dgm:spPr/>
      <dgm:t>
        <a:bodyPr/>
        <a:lstStyle/>
        <a:p>
          <a:endParaRPr lang="en-US"/>
        </a:p>
      </dgm:t>
    </dgm:pt>
    <dgm:pt modelId="{FEABE013-B13A-4D25-8F71-5DB14B0F3FEF}">
      <dgm:prSet phldrT="[Text]" custT="1"/>
      <dgm:spPr/>
      <dgm:t>
        <a:bodyPr/>
        <a:lstStyle/>
        <a:p>
          <a:r>
            <a:rPr lang="mn-MN" sz="1200" baseline="0" dirty="0" smtClean="0"/>
            <a:t>Дарга: Монгол Улсын Ерөнхий сайд</a:t>
          </a:r>
          <a:endParaRPr lang="en-US" sz="1200" baseline="0" dirty="0"/>
        </a:p>
      </dgm:t>
    </dgm:pt>
    <dgm:pt modelId="{514B6FBD-4DAF-4DC1-BD36-024BB9D7F1A6}" type="parTrans" cxnId="{845684CD-2BC8-45C7-85FA-448AB4E66EF3}">
      <dgm:prSet/>
      <dgm:spPr/>
      <dgm:t>
        <a:bodyPr/>
        <a:lstStyle/>
        <a:p>
          <a:endParaRPr lang="en-US"/>
        </a:p>
      </dgm:t>
    </dgm:pt>
    <dgm:pt modelId="{623BA898-AD64-4BB8-BF55-33AAB904795F}" type="sibTrans" cxnId="{845684CD-2BC8-45C7-85FA-448AB4E66EF3}">
      <dgm:prSet/>
      <dgm:spPr/>
      <dgm:t>
        <a:bodyPr/>
        <a:lstStyle/>
        <a:p>
          <a:endParaRPr lang="en-US"/>
        </a:p>
      </dgm:t>
    </dgm:pt>
    <dgm:pt modelId="{F4F48B7D-9C60-4220-BF0F-EC29B81DB80C}">
      <dgm:prSet phldrT="[Text]" custT="1"/>
      <dgm:spPr/>
      <dgm:t>
        <a:bodyPr/>
        <a:lstStyle/>
        <a:p>
          <a:r>
            <a:rPr lang="mn-MN" sz="1200" dirty="0" smtClean="0"/>
            <a:t>Ажлын хэсэг – Зохицуулалтын үндсэн байгууллага </a:t>
          </a:r>
          <a:endParaRPr lang="en-US" sz="1200" dirty="0"/>
        </a:p>
      </dgm:t>
    </dgm:pt>
    <dgm:pt modelId="{A831A259-F5EC-4F07-875F-1B11DF92A34D}" type="parTrans" cxnId="{B6AE1BF7-331B-4342-8FD4-C8BB937EACF2}">
      <dgm:prSet/>
      <dgm:spPr/>
      <dgm:t>
        <a:bodyPr/>
        <a:lstStyle/>
        <a:p>
          <a:endParaRPr lang="en-US"/>
        </a:p>
      </dgm:t>
    </dgm:pt>
    <dgm:pt modelId="{08A1D9A3-72A9-49C3-80D9-01CA6CBC0A2C}" type="sibTrans" cxnId="{B6AE1BF7-331B-4342-8FD4-C8BB937EACF2}">
      <dgm:prSet/>
      <dgm:spPr/>
      <dgm:t>
        <a:bodyPr/>
        <a:lstStyle/>
        <a:p>
          <a:endParaRPr lang="en-US"/>
        </a:p>
      </dgm:t>
    </dgm:pt>
    <dgm:pt modelId="{EB835DFF-CFC4-41ED-8A8B-82539CEDD845}">
      <dgm:prSet phldrT="[Text]" custT="1"/>
      <dgm:spPr/>
      <dgm:t>
        <a:bodyPr/>
        <a:lstStyle/>
        <a:p>
          <a:r>
            <a:rPr lang="mn-MN" sz="1200" dirty="0" smtClean="0"/>
            <a:t>Ахлагч: Ерөнхий сайдын ахлах зөвлөх</a:t>
          </a:r>
          <a:endParaRPr lang="en-US" sz="1200" dirty="0"/>
        </a:p>
      </dgm:t>
    </dgm:pt>
    <dgm:pt modelId="{BC4F3DC6-9B3D-4FBA-948F-6DE73558A638}" type="parTrans" cxnId="{A6C4044B-C5C7-4F55-8D2C-EF4ABCB51644}">
      <dgm:prSet/>
      <dgm:spPr/>
      <dgm:t>
        <a:bodyPr/>
        <a:lstStyle/>
        <a:p>
          <a:endParaRPr lang="en-US"/>
        </a:p>
      </dgm:t>
    </dgm:pt>
    <dgm:pt modelId="{4D9E30A9-1DD7-4DD5-B5AD-6116FDB85054}" type="sibTrans" cxnId="{A6C4044B-C5C7-4F55-8D2C-EF4ABCB51644}">
      <dgm:prSet/>
      <dgm:spPr/>
      <dgm:t>
        <a:bodyPr/>
        <a:lstStyle/>
        <a:p>
          <a:endParaRPr lang="en-US"/>
        </a:p>
      </dgm:t>
    </dgm:pt>
    <dgm:pt modelId="{3FF39B50-01D0-40CB-A0E8-52E57ED130CE}">
      <dgm:prSet phldrT="[Text]" custT="1"/>
      <dgm:spPr>
        <a:solidFill>
          <a:schemeClr val="bg2">
            <a:lumMod val="50000"/>
          </a:schemeClr>
        </a:solidFill>
      </dgm:spPr>
      <dgm:t>
        <a:bodyPr/>
        <a:lstStyle/>
        <a:p>
          <a:r>
            <a:rPr lang="mn-MN" sz="1200" dirty="0" smtClean="0"/>
            <a:t>Ажлын алба – Өдөр тутмын үйл ажиллагаа</a:t>
          </a:r>
          <a:endParaRPr lang="en-US" sz="1200" dirty="0"/>
        </a:p>
      </dgm:t>
    </dgm:pt>
    <dgm:pt modelId="{24DA59DD-FB12-4F63-BC28-9E38BA09DA7A}" type="parTrans" cxnId="{2E37820E-65F9-4666-A24D-225E6645128E}">
      <dgm:prSet/>
      <dgm:spPr/>
      <dgm:t>
        <a:bodyPr/>
        <a:lstStyle/>
        <a:p>
          <a:endParaRPr lang="en-US"/>
        </a:p>
      </dgm:t>
    </dgm:pt>
    <dgm:pt modelId="{85700BB0-D179-4042-9D5E-88BE677D6434}" type="sibTrans" cxnId="{2E37820E-65F9-4666-A24D-225E6645128E}">
      <dgm:prSet/>
      <dgm:spPr/>
      <dgm:t>
        <a:bodyPr/>
        <a:lstStyle/>
        <a:p>
          <a:endParaRPr lang="en-US"/>
        </a:p>
      </dgm:t>
    </dgm:pt>
    <dgm:pt modelId="{08803CB6-6250-4E02-A22E-8F8042762658}">
      <dgm:prSet phldrT="[Text]" custT="1"/>
      <dgm:spPr/>
      <dgm:t>
        <a:bodyPr/>
        <a:lstStyle/>
        <a:p>
          <a:r>
            <a:rPr lang="mn-MN" sz="1200" baseline="0" dirty="0" smtClean="0"/>
            <a:t>3 орон тооны ажилтан</a:t>
          </a:r>
          <a:endParaRPr lang="en-US" sz="1200" baseline="0" dirty="0"/>
        </a:p>
      </dgm:t>
    </dgm:pt>
    <dgm:pt modelId="{5605E232-1D39-405C-ACF6-B71D52ECE44D}" type="parTrans" cxnId="{2547EF56-4AA2-4C8E-AE11-B4A041DCC055}">
      <dgm:prSet/>
      <dgm:spPr/>
      <dgm:t>
        <a:bodyPr/>
        <a:lstStyle/>
        <a:p>
          <a:endParaRPr lang="en-US"/>
        </a:p>
      </dgm:t>
    </dgm:pt>
    <dgm:pt modelId="{BE6C01A7-3EF2-44D1-AE6E-D978CB906D15}" type="sibTrans" cxnId="{2547EF56-4AA2-4C8E-AE11-B4A041DCC055}">
      <dgm:prSet/>
      <dgm:spPr/>
      <dgm:t>
        <a:bodyPr/>
        <a:lstStyle/>
        <a:p>
          <a:endParaRPr lang="en-US"/>
        </a:p>
      </dgm:t>
    </dgm:pt>
    <dgm:pt modelId="{F123C61A-575E-426C-97B3-C3E1658622A4}">
      <dgm:prSet phldrT="[Text]" custT="1"/>
      <dgm:spPr/>
      <dgm:t>
        <a:bodyPr/>
        <a:lstStyle/>
        <a:p>
          <a:r>
            <a:rPr lang="mn-MN" sz="1200" baseline="0" dirty="0" smtClean="0"/>
            <a:t>Орлогч дарга: УУ- н сайд</a:t>
          </a:r>
          <a:endParaRPr lang="en-US" sz="1200" baseline="0" dirty="0"/>
        </a:p>
      </dgm:t>
    </dgm:pt>
    <dgm:pt modelId="{62EFE753-9715-400C-A676-AC6DBBBD8061}" type="parTrans" cxnId="{18AC5D5B-A7B1-4838-9F6C-C100C970F256}">
      <dgm:prSet/>
      <dgm:spPr/>
      <dgm:t>
        <a:bodyPr/>
        <a:lstStyle/>
        <a:p>
          <a:endParaRPr lang="en-US"/>
        </a:p>
      </dgm:t>
    </dgm:pt>
    <dgm:pt modelId="{5EDA341D-B39D-4475-BB1E-3994A2B5CAB6}" type="sibTrans" cxnId="{18AC5D5B-A7B1-4838-9F6C-C100C970F256}">
      <dgm:prSet/>
      <dgm:spPr/>
      <dgm:t>
        <a:bodyPr/>
        <a:lstStyle/>
        <a:p>
          <a:endParaRPr lang="en-US"/>
        </a:p>
      </dgm:t>
    </dgm:pt>
    <dgm:pt modelId="{733F91CF-2F48-40E2-A37E-42B6B851439C}">
      <dgm:prSet phldrT="[Text]" custT="1"/>
      <dgm:spPr/>
      <dgm:t>
        <a:bodyPr/>
        <a:lstStyle/>
        <a:p>
          <a:r>
            <a:rPr lang="mn-MN" sz="1200" baseline="0" dirty="0" smtClean="0"/>
            <a:t>Гишүүд: УИХ, Засгийн газраас 10, компаниас 10, иргэний нийгмээс 10</a:t>
          </a:r>
          <a:endParaRPr lang="en-US" sz="1200" baseline="0" dirty="0"/>
        </a:p>
      </dgm:t>
    </dgm:pt>
    <dgm:pt modelId="{3A93B5CB-1AC7-47C9-8DE7-3429B8D05B6F}" type="parTrans" cxnId="{95A2113F-160A-4ED6-8C6D-E2633551B2D6}">
      <dgm:prSet/>
      <dgm:spPr/>
      <dgm:t>
        <a:bodyPr/>
        <a:lstStyle/>
        <a:p>
          <a:endParaRPr lang="en-US"/>
        </a:p>
      </dgm:t>
    </dgm:pt>
    <dgm:pt modelId="{0A1086DA-A35B-4B5F-BD65-E32985D8ACC3}" type="sibTrans" cxnId="{95A2113F-160A-4ED6-8C6D-E2633551B2D6}">
      <dgm:prSet/>
      <dgm:spPr/>
      <dgm:t>
        <a:bodyPr/>
        <a:lstStyle/>
        <a:p>
          <a:endParaRPr lang="en-US"/>
        </a:p>
      </dgm:t>
    </dgm:pt>
    <dgm:pt modelId="{B9E69594-6DE4-4894-B288-5B343FC56ED7}">
      <dgm:prSet phldrT="[Text]" custT="1"/>
      <dgm:spPr/>
      <dgm:t>
        <a:bodyPr/>
        <a:lstStyle/>
        <a:p>
          <a:r>
            <a:rPr lang="mn-MN" sz="1200" baseline="0" dirty="0" smtClean="0"/>
            <a:t>Нарийн бичгийн дарга: Ерөнхий сайдын ахлах зөвлөх</a:t>
          </a:r>
          <a:endParaRPr lang="en-US" sz="1200" baseline="0" dirty="0"/>
        </a:p>
      </dgm:t>
    </dgm:pt>
    <dgm:pt modelId="{96369FA9-0935-4C79-B10E-6ED3AE477A07}" type="parTrans" cxnId="{A6ADEA37-0421-445E-A340-EEDA54DBF246}">
      <dgm:prSet/>
      <dgm:spPr/>
      <dgm:t>
        <a:bodyPr/>
        <a:lstStyle/>
        <a:p>
          <a:endParaRPr lang="en-US"/>
        </a:p>
      </dgm:t>
    </dgm:pt>
    <dgm:pt modelId="{5D8D7210-D540-4A42-ADEA-795A157D3CA6}" type="sibTrans" cxnId="{A6ADEA37-0421-445E-A340-EEDA54DBF246}">
      <dgm:prSet/>
      <dgm:spPr/>
      <dgm:t>
        <a:bodyPr/>
        <a:lstStyle/>
        <a:p>
          <a:endParaRPr lang="en-US"/>
        </a:p>
      </dgm:t>
    </dgm:pt>
    <dgm:pt modelId="{38BE20B6-50BB-4AE2-BED2-92FF0E8F8086}">
      <dgm:prSet phldrT="[Text]" custT="1"/>
      <dgm:spPr/>
      <dgm:t>
        <a:bodyPr/>
        <a:lstStyle/>
        <a:p>
          <a:r>
            <a:rPr lang="mn-MN" sz="1200" baseline="0" dirty="0" smtClean="0"/>
            <a:t>Хуралдаан: Жилд  1-оос доошгүй удаа</a:t>
          </a:r>
          <a:endParaRPr lang="en-US" sz="1200" baseline="0" dirty="0"/>
        </a:p>
      </dgm:t>
    </dgm:pt>
    <dgm:pt modelId="{2A496914-5F5C-49D9-BD81-2E0721794702}" type="parTrans" cxnId="{3897326F-AF8A-4B7D-81E0-A9D5C8B13AD1}">
      <dgm:prSet/>
      <dgm:spPr/>
      <dgm:t>
        <a:bodyPr/>
        <a:lstStyle/>
        <a:p>
          <a:endParaRPr lang="en-US"/>
        </a:p>
      </dgm:t>
    </dgm:pt>
    <dgm:pt modelId="{C88A69F7-1B0F-4E97-BC17-008B179D0BCE}" type="sibTrans" cxnId="{3897326F-AF8A-4B7D-81E0-A9D5C8B13AD1}">
      <dgm:prSet/>
      <dgm:spPr/>
      <dgm:t>
        <a:bodyPr/>
        <a:lstStyle/>
        <a:p>
          <a:endParaRPr lang="en-US"/>
        </a:p>
      </dgm:t>
    </dgm:pt>
    <dgm:pt modelId="{950BAAF8-1431-4E42-BE11-7C9EC54EF764}">
      <dgm:prSet phldrT="[Text]" custT="1"/>
      <dgm:spPr/>
      <dgm:t>
        <a:bodyPr/>
        <a:lstStyle/>
        <a:p>
          <a:r>
            <a:rPr lang="mn-MN" sz="1200" dirty="0" smtClean="0"/>
            <a:t>Гишүүд: Засгийн газраас 1</a:t>
          </a:r>
          <a:r>
            <a:rPr lang="en-US" sz="1200" dirty="0" smtClean="0"/>
            <a:t>1</a:t>
          </a:r>
          <a:r>
            <a:rPr lang="mn-MN" sz="1200" dirty="0" smtClean="0"/>
            <a:t>, компаниас 11, иргэний нийгмээс 11</a:t>
          </a:r>
          <a:endParaRPr lang="en-US" sz="1200" dirty="0"/>
        </a:p>
      </dgm:t>
    </dgm:pt>
    <dgm:pt modelId="{3241C5EC-8752-40A2-9FD7-0386A687134F}" type="parTrans" cxnId="{1B9EE54F-3384-4015-AEEF-0AC9D98C6B1A}">
      <dgm:prSet/>
      <dgm:spPr/>
      <dgm:t>
        <a:bodyPr/>
        <a:lstStyle/>
        <a:p>
          <a:endParaRPr lang="en-US"/>
        </a:p>
      </dgm:t>
    </dgm:pt>
    <dgm:pt modelId="{F1B7C9CD-9086-4263-8F31-1E89A264BDE7}" type="sibTrans" cxnId="{1B9EE54F-3384-4015-AEEF-0AC9D98C6B1A}">
      <dgm:prSet/>
      <dgm:spPr/>
      <dgm:t>
        <a:bodyPr/>
        <a:lstStyle/>
        <a:p>
          <a:endParaRPr lang="en-US"/>
        </a:p>
      </dgm:t>
    </dgm:pt>
    <dgm:pt modelId="{EDBFB3CD-C0C5-4650-85DB-20562DD2C9AC}">
      <dgm:prSet phldrT="[Text]" custT="1"/>
      <dgm:spPr/>
      <dgm:t>
        <a:bodyPr/>
        <a:lstStyle/>
        <a:p>
          <a:r>
            <a:rPr lang="mn-MN" sz="1200" dirty="0" smtClean="0"/>
            <a:t>Нарийн бичгийн дарга: АА-ны зохицуулагч</a:t>
          </a:r>
          <a:endParaRPr lang="en-US" sz="1200" dirty="0"/>
        </a:p>
      </dgm:t>
    </dgm:pt>
    <dgm:pt modelId="{EF1DF4A5-6C82-409A-96FE-1490DE0E4D51}" type="parTrans" cxnId="{0B1AD0AF-D19D-4A30-8CD3-8E1D29633909}">
      <dgm:prSet/>
      <dgm:spPr/>
      <dgm:t>
        <a:bodyPr/>
        <a:lstStyle/>
        <a:p>
          <a:endParaRPr lang="en-US"/>
        </a:p>
      </dgm:t>
    </dgm:pt>
    <dgm:pt modelId="{ED7FCC30-EAE3-4E33-8B04-B3D72B089238}" type="sibTrans" cxnId="{0B1AD0AF-D19D-4A30-8CD3-8E1D29633909}">
      <dgm:prSet/>
      <dgm:spPr/>
      <dgm:t>
        <a:bodyPr/>
        <a:lstStyle/>
        <a:p>
          <a:endParaRPr lang="en-US"/>
        </a:p>
      </dgm:t>
    </dgm:pt>
    <dgm:pt modelId="{23223E87-2F69-4491-9ECC-818C8CB4731E}">
      <dgm:prSet phldrT="[Text]" custT="1"/>
      <dgm:spPr/>
      <dgm:t>
        <a:bodyPr/>
        <a:lstStyle/>
        <a:p>
          <a:r>
            <a:rPr lang="mn-MN" sz="1200" dirty="0" smtClean="0"/>
            <a:t>Хуралдаан: Улиралд 1-ээс доошгүй удаа</a:t>
          </a:r>
          <a:endParaRPr lang="en-US" sz="1200" dirty="0"/>
        </a:p>
      </dgm:t>
    </dgm:pt>
    <dgm:pt modelId="{4F11ECFF-0234-4BEE-BF68-8F94BB63B9CA}" type="parTrans" cxnId="{BB7099AD-DC4F-4ED2-BEA9-A160A3F93B7B}">
      <dgm:prSet/>
      <dgm:spPr/>
      <dgm:t>
        <a:bodyPr/>
        <a:lstStyle/>
        <a:p>
          <a:endParaRPr lang="en-US"/>
        </a:p>
      </dgm:t>
    </dgm:pt>
    <dgm:pt modelId="{421575B3-961B-4286-BC51-528B328E8BEC}" type="sibTrans" cxnId="{BB7099AD-DC4F-4ED2-BEA9-A160A3F93B7B}">
      <dgm:prSet/>
      <dgm:spPr/>
      <dgm:t>
        <a:bodyPr/>
        <a:lstStyle/>
        <a:p>
          <a:endParaRPr lang="en-US"/>
        </a:p>
      </dgm:t>
    </dgm:pt>
    <dgm:pt modelId="{51E7EA1C-7DC5-4B8D-80E8-B1D34B065051}">
      <dgm:prSet phldrT="[Text]" custT="1"/>
      <dgm:spPr/>
      <dgm:t>
        <a:bodyPr/>
        <a:lstStyle/>
        <a:p>
          <a:r>
            <a:rPr lang="mn-MN" sz="1200" baseline="0" dirty="0" smtClean="0"/>
            <a:t>Дэд зөвлөлийг Архангай, Баян-Өлгий, Баянхонгор, Булган, Говь-Алтай, Говьсүмбэр, Дорноговь, Дорнод, Дундговь, Завхан, Өмнөговь, Сүхбаатар, Сэлэнгэ, </a:t>
          </a:r>
          <a:r>
            <a:rPr lang="en-US" sz="1200" baseline="0" dirty="0" smtClean="0"/>
            <a:t> </a:t>
          </a:r>
          <a:r>
            <a:rPr lang="mn-MN" sz="1200" baseline="0" dirty="0" smtClean="0"/>
            <a:t>Төв, Увс, Ховд аймаг, Нийслэлд байгуулаад ажиллаж байна.	</a:t>
          </a:r>
          <a:endParaRPr lang="en-US" sz="1200" baseline="0" dirty="0"/>
        </a:p>
      </dgm:t>
    </dgm:pt>
    <dgm:pt modelId="{53836364-1182-4C8F-A59B-61403B295F71}" type="parTrans" cxnId="{419B6D0F-AC79-4BA1-B0E3-486879EAD5D1}">
      <dgm:prSet/>
      <dgm:spPr/>
      <dgm:t>
        <a:bodyPr/>
        <a:lstStyle/>
        <a:p>
          <a:endParaRPr lang="en-US"/>
        </a:p>
      </dgm:t>
    </dgm:pt>
    <dgm:pt modelId="{328D394E-C569-4FC9-B15C-C6945891F91C}" type="sibTrans" cxnId="{419B6D0F-AC79-4BA1-B0E3-486879EAD5D1}">
      <dgm:prSet/>
      <dgm:spPr/>
      <dgm:t>
        <a:bodyPr/>
        <a:lstStyle/>
        <a:p>
          <a:endParaRPr lang="en-US"/>
        </a:p>
      </dgm:t>
    </dgm:pt>
    <dgm:pt modelId="{46DB52E3-5D65-409A-B0BE-4A198474FA40}" type="pres">
      <dgm:prSet presAssocID="{00139C7C-DFC8-4245-9F4C-8C0280908AA1}" presName="linear" presStyleCnt="0">
        <dgm:presLayoutVars>
          <dgm:animLvl val="lvl"/>
          <dgm:resizeHandles val="exact"/>
        </dgm:presLayoutVars>
      </dgm:prSet>
      <dgm:spPr/>
      <dgm:t>
        <a:bodyPr/>
        <a:lstStyle/>
        <a:p>
          <a:endParaRPr lang="en-US"/>
        </a:p>
      </dgm:t>
    </dgm:pt>
    <dgm:pt modelId="{9165BBA6-3636-4967-8163-58176F20A097}" type="pres">
      <dgm:prSet presAssocID="{084A624F-2281-4BAC-BF27-D6CB7A0D2EE5}" presName="parentText" presStyleLbl="node1" presStyleIdx="0" presStyleCnt="3">
        <dgm:presLayoutVars>
          <dgm:chMax val="0"/>
          <dgm:bulletEnabled val="1"/>
        </dgm:presLayoutVars>
      </dgm:prSet>
      <dgm:spPr/>
      <dgm:t>
        <a:bodyPr/>
        <a:lstStyle/>
        <a:p>
          <a:endParaRPr lang="en-US"/>
        </a:p>
      </dgm:t>
    </dgm:pt>
    <dgm:pt modelId="{9F444368-42C2-4002-8ED6-33BD89B1A1CE}" type="pres">
      <dgm:prSet presAssocID="{084A624F-2281-4BAC-BF27-D6CB7A0D2EE5}" presName="childText" presStyleLbl="revTx" presStyleIdx="0" presStyleCnt="3">
        <dgm:presLayoutVars>
          <dgm:bulletEnabled val="1"/>
        </dgm:presLayoutVars>
      </dgm:prSet>
      <dgm:spPr/>
      <dgm:t>
        <a:bodyPr/>
        <a:lstStyle/>
        <a:p>
          <a:endParaRPr lang="en-US"/>
        </a:p>
      </dgm:t>
    </dgm:pt>
    <dgm:pt modelId="{AB6AD39C-0585-4C67-BD5A-7CFA8FE88AB5}" type="pres">
      <dgm:prSet presAssocID="{F4F48B7D-9C60-4220-BF0F-EC29B81DB80C}" presName="parentText" presStyleLbl="node1" presStyleIdx="1" presStyleCnt="3">
        <dgm:presLayoutVars>
          <dgm:chMax val="0"/>
          <dgm:bulletEnabled val="1"/>
        </dgm:presLayoutVars>
      </dgm:prSet>
      <dgm:spPr/>
      <dgm:t>
        <a:bodyPr/>
        <a:lstStyle/>
        <a:p>
          <a:endParaRPr lang="en-US"/>
        </a:p>
      </dgm:t>
    </dgm:pt>
    <dgm:pt modelId="{5AB1CE0F-9EC0-4FB4-B67F-CEA56794D4F5}" type="pres">
      <dgm:prSet presAssocID="{F4F48B7D-9C60-4220-BF0F-EC29B81DB80C}" presName="childText" presStyleLbl="revTx" presStyleIdx="1" presStyleCnt="3">
        <dgm:presLayoutVars>
          <dgm:bulletEnabled val="1"/>
        </dgm:presLayoutVars>
      </dgm:prSet>
      <dgm:spPr/>
      <dgm:t>
        <a:bodyPr/>
        <a:lstStyle/>
        <a:p>
          <a:endParaRPr lang="en-US"/>
        </a:p>
      </dgm:t>
    </dgm:pt>
    <dgm:pt modelId="{74BDF673-5111-42CE-B748-AE6361009889}" type="pres">
      <dgm:prSet presAssocID="{3FF39B50-01D0-40CB-A0E8-52E57ED130CE}" presName="parentText" presStyleLbl="node1" presStyleIdx="2" presStyleCnt="3" custLinFactNeighborY="4051">
        <dgm:presLayoutVars>
          <dgm:chMax val="0"/>
          <dgm:bulletEnabled val="1"/>
        </dgm:presLayoutVars>
      </dgm:prSet>
      <dgm:spPr/>
      <dgm:t>
        <a:bodyPr/>
        <a:lstStyle/>
        <a:p>
          <a:endParaRPr lang="en-US"/>
        </a:p>
      </dgm:t>
    </dgm:pt>
    <dgm:pt modelId="{808C9629-D389-4EF2-9D81-94BEE8FAAE4F}" type="pres">
      <dgm:prSet presAssocID="{3FF39B50-01D0-40CB-A0E8-52E57ED130CE}" presName="childText" presStyleLbl="revTx" presStyleIdx="2" presStyleCnt="3" custScaleY="101054">
        <dgm:presLayoutVars>
          <dgm:bulletEnabled val="1"/>
        </dgm:presLayoutVars>
      </dgm:prSet>
      <dgm:spPr/>
      <dgm:t>
        <a:bodyPr/>
        <a:lstStyle/>
        <a:p>
          <a:endParaRPr lang="en-US"/>
        </a:p>
      </dgm:t>
    </dgm:pt>
  </dgm:ptLst>
  <dgm:cxnLst>
    <dgm:cxn modelId="{2547EF56-4AA2-4C8E-AE11-B4A041DCC055}" srcId="{3FF39B50-01D0-40CB-A0E8-52E57ED130CE}" destId="{08803CB6-6250-4E02-A22E-8F8042762658}" srcOrd="0" destOrd="0" parTransId="{5605E232-1D39-405C-ACF6-B71D52ECE44D}" sibTransId="{BE6C01A7-3EF2-44D1-AE6E-D978CB906D15}"/>
    <dgm:cxn modelId="{B6AE1BF7-331B-4342-8FD4-C8BB937EACF2}" srcId="{00139C7C-DFC8-4245-9F4C-8C0280908AA1}" destId="{F4F48B7D-9C60-4220-BF0F-EC29B81DB80C}" srcOrd="1" destOrd="0" parTransId="{A831A259-F5EC-4F07-875F-1B11DF92A34D}" sibTransId="{08A1D9A3-72A9-49C3-80D9-01CA6CBC0A2C}"/>
    <dgm:cxn modelId="{3897326F-AF8A-4B7D-81E0-A9D5C8B13AD1}" srcId="{084A624F-2281-4BAC-BF27-D6CB7A0D2EE5}" destId="{38BE20B6-50BB-4AE2-BED2-92FF0E8F8086}" srcOrd="4" destOrd="0" parTransId="{2A496914-5F5C-49D9-BD81-2E0721794702}" sibTransId="{C88A69F7-1B0F-4E97-BC17-008B179D0BCE}"/>
    <dgm:cxn modelId="{FDD84B5C-4968-46DB-9C28-1D468BC09E8B}" type="presOf" srcId="{38BE20B6-50BB-4AE2-BED2-92FF0E8F8086}" destId="{9F444368-42C2-4002-8ED6-33BD89B1A1CE}" srcOrd="0" destOrd="4" presId="urn:microsoft.com/office/officeart/2005/8/layout/vList2"/>
    <dgm:cxn modelId="{2E37820E-65F9-4666-A24D-225E6645128E}" srcId="{00139C7C-DFC8-4245-9F4C-8C0280908AA1}" destId="{3FF39B50-01D0-40CB-A0E8-52E57ED130CE}" srcOrd="2" destOrd="0" parTransId="{24DA59DD-FB12-4F63-BC28-9E38BA09DA7A}" sibTransId="{85700BB0-D179-4042-9D5E-88BE677D6434}"/>
    <dgm:cxn modelId="{E96C7AA6-343B-461B-BFB6-53223F523F67}" type="presOf" srcId="{51E7EA1C-7DC5-4B8D-80E8-B1D34B065051}" destId="{808C9629-D389-4EF2-9D81-94BEE8FAAE4F}" srcOrd="0" destOrd="1" presId="urn:microsoft.com/office/officeart/2005/8/layout/vList2"/>
    <dgm:cxn modelId="{A6ADEA37-0421-445E-A340-EEDA54DBF246}" srcId="{084A624F-2281-4BAC-BF27-D6CB7A0D2EE5}" destId="{B9E69594-6DE4-4894-B288-5B343FC56ED7}" srcOrd="3" destOrd="0" parTransId="{96369FA9-0935-4C79-B10E-6ED3AE477A07}" sibTransId="{5D8D7210-D540-4A42-ADEA-795A157D3CA6}"/>
    <dgm:cxn modelId="{0D12BD81-307A-489A-995F-9FAF5D0ED796}" type="presOf" srcId="{08803CB6-6250-4E02-A22E-8F8042762658}" destId="{808C9629-D389-4EF2-9D81-94BEE8FAAE4F}" srcOrd="0" destOrd="0" presId="urn:microsoft.com/office/officeart/2005/8/layout/vList2"/>
    <dgm:cxn modelId="{ED20060B-BC0D-474B-A78E-1BFFD93D4D79}" type="presOf" srcId="{F123C61A-575E-426C-97B3-C3E1658622A4}" destId="{9F444368-42C2-4002-8ED6-33BD89B1A1CE}" srcOrd="0" destOrd="1" presId="urn:microsoft.com/office/officeart/2005/8/layout/vList2"/>
    <dgm:cxn modelId="{8CB96002-CA7E-4B17-B5B5-68627ABFD78B}" type="presOf" srcId="{B9E69594-6DE4-4894-B288-5B343FC56ED7}" destId="{9F444368-42C2-4002-8ED6-33BD89B1A1CE}" srcOrd="0" destOrd="3" presId="urn:microsoft.com/office/officeart/2005/8/layout/vList2"/>
    <dgm:cxn modelId="{419B6D0F-AC79-4BA1-B0E3-486879EAD5D1}" srcId="{3FF39B50-01D0-40CB-A0E8-52E57ED130CE}" destId="{51E7EA1C-7DC5-4B8D-80E8-B1D34B065051}" srcOrd="1" destOrd="0" parTransId="{53836364-1182-4C8F-A59B-61403B295F71}" sibTransId="{328D394E-C569-4FC9-B15C-C6945891F91C}"/>
    <dgm:cxn modelId="{7927A42B-2343-4C11-BD50-850B1AA3DCE9}" type="presOf" srcId="{EDBFB3CD-C0C5-4650-85DB-20562DD2C9AC}" destId="{5AB1CE0F-9EC0-4FB4-B67F-CEA56794D4F5}" srcOrd="0" destOrd="2" presId="urn:microsoft.com/office/officeart/2005/8/layout/vList2"/>
    <dgm:cxn modelId="{E734AC14-E1AA-4309-9BE0-95F707491701}" type="presOf" srcId="{EB835DFF-CFC4-41ED-8A8B-82539CEDD845}" destId="{5AB1CE0F-9EC0-4FB4-B67F-CEA56794D4F5}" srcOrd="0" destOrd="0" presId="urn:microsoft.com/office/officeart/2005/8/layout/vList2"/>
    <dgm:cxn modelId="{7D10E333-D1AA-437A-9186-8BB62F421335}" type="presOf" srcId="{00139C7C-DFC8-4245-9F4C-8C0280908AA1}" destId="{46DB52E3-5D65-409A-B0BE-4A198474FA40}" srcOrd="0" destOrd="0" presId="urn:microsoft.com/office/officeart/2005/8/layout/vList2"/>
    <dgm:cxn modelId="{845684CD-2BC8-45C7-85FA-448AB4E66EF3}" srcId="{084A624F-2281-4BAC-BF27-D6CB7A0D2EE5}" destId="{FEABE013-B13A-4D25-8F71-5DB14B0F3FEF}" srcOrd="0" destOrd="0" parTransId="{514B6FBD-4DAF-4DC1-BD36-024BB9D7F1A6}" sibTransId="{623BA898-AD64-4BB8-BF55-33AAB904795F}"/>
    <dgm:cxn modelId="{5B4FD5B2-8C90-4E3B-B9C7-0D0CA66656CC}" type="presOf" srcId="{084A624F-2281-4BAC-BF27-D6CB7A0D2EE5}" destId="{9165BBA6-3636-4967-8163-58176F20A097}" srcOrd="0" destOrd="0" presId="urn:microsoft.com/office/officeart/2005/8/layout/vList2"/>
    <dgm:cxn modelId="{1472DA15-165B-4F0A-B341-29B8C0E71E5A}" type="presOf" srcId="{FEABE013-B13A-4D25-8F71-5DB14B0F3FEF}" destId="{9F444368-42C2-4002-8ED6-33BD89B1A1CE}" srcOrd="0" destOrd="0" presId="urn:microsoft.com/office/officeart/2005/8/layout/vList2"/>
    <dgm:cxn modelId="{CD5B831D-FA6A-4C23-824C-ADDBBA1F1793}" type="presOf" srcId="{F4F48B7D-9C60-4220-BF0F-EC29B81DB80C}" destId="{AB6AD39C-0585-4C67-BD5A-7CFA8FE88AB5}" srcOrd="0" destOrd="0" presId="urn:microsoft.com/office/officeart/2005/8/layout/vList2"/>
    <dgm:cxn modelId="{A6C4044B-C5C7-4F55-8D2C-EF4ABCB51644}" srcId="{F4F48B7D-9C60-4220-BF0F-EC29B81DB80C}" destId="{EB835DFF-CFC4-41ED-8A8B-82539CEDD845}" srcOrd="0" destOrd="0" parTransId="{BC4F3DC6-9B3D-4FBA-948F-6DE73558A638}" sibTransId="{4D9E30A9-1DD7-4DD5-B5AD-6116FDB85054}"/>
    <dgm:cxn modelId="{1B9EE54F-3384-4015-AEEF-0AC9D98C6B1A}" srcId="{F4F48B7D-9C60-4220-BF0F-EC29B81DB80C}" destId="{950BAAF8-1431-4E42-BE11-7C9EC54EF764}" srcOrd="1" destOrd="0" parTransId="{3241C5EC-8752-40A2-9FD7-0386A687134F}" sibTransId="{F1B7C9CD-9086-4263-8F31-1E89A264BDE7}"/>
    <dgm:cxn modelId="{BB7099AD-DC4F-4ED2-BEA9-A160A3F93B7B}" srcId="{F4F48B7D-9C60-4220-BF0F-EC29B81DB80C}" destId="{23223E87-2F69-4491-9ECC-818C8CB4731E}" srcOrd="3" destOrd="0" parTransId="{4F11ECFF-0234-4BEE-BF68-8F94BB63B9CA}" sibTransId="{421575B3-961B-4286-BC51-528B328E8BEC}"/>
    <dgm:cxn modelId="{0B1AD0AF-D19D-4A30-8CD3-8E1D29633909}" srcId="{F4F48B7D-9C60-4220-BF0F-EC29B81DB80C}" destId="{EDBFB3CD-C0C5-4650-85DB-20562DD2C9AC}" srcOrd="2" destOrd="0" parTransId="{EF1DF4A5-6C82-409A-96FE-1490DE0E4D51}" sibTransId="{ED7FCC30-EAE3-4E33-8B04-B3D72B089238}"/>
    <dgm:cxn modelId="{4C294D5F-17C1-40E7-B997-205A1BDB9EC6}" type="presOf" srcId="{23223E87-2F69-4491-9ECC-818C8CB4731E}" destId="{5AB1CE0F-9EC0-4FB4-B67F-CEA56794D4F5}" srcOrd="0" destOrd="3" presId="urn:microsoft.com/office/officeart/2005/8/layout/vList2"/>
    <dgm:cxn modelId="{7EA029B2-A7F2-4E9B-AC3C-FA7B249CF9EE}" type="presOf" srcId="{950BAAF8-1431-4E42-BE11-7C9EC54EF764}" destId="{5AB1CE0F-9EC0-4FB4-B67F-CEA56794D4F5}" srcOrd="0" destOrd="1" presId="urn:microsoft.com/office/officeart/2005/8/layout/vList2"/>
    <dgm:cxn modelId="{18AC5D5B-A7B1-4838-9F6C-C100C970F256}" srcId="{084A624F-2281-4BAC-BF27-D6CB7A0D2EE5}" destId="{F123C61A-575E-426C-97B3-C3E1658622A4}" srcOrd="1" destOrd="0" parTransId="{62EFE753-9715-400C-A676-AC6DBBBD8061}" sibTransId="{5EDA341D-B39D-4475-BB1E-3994A2B5CAB6}"/>
    <dgm:cxn modelId="{D9DDF7A3-AC05-4DA4-92CC-F05D7CE3BDEB}" type="presOf" srcId="{3FF39B50-01D0-40CB-A0E8-52E57ED130CE}" destId="{74BDF673-5111-42CE-B748-AE6361009889}" srcOrd="0" destOrd="0" presId="urn:microsoft.com/office/officeart/2005/8/layout/vList2"/>
    <dgm:cxn modelId="{95A2113F-160A-4ED6-8C6D-E2633551B2D6}" srcId="{084A624F-2281-4BAC-BF27-D6CB7A0D2EE5}" destId="{733F91CF-2F48-40E2-A37E-42B6B851439C}" srcOrd="2" destOrd="0" parTransId="{3A93B5CB-1AC7-47C9-8DE7-3429B8D05B6F}" sibTransId="{0A1086DA-A35B-4B5F-BD65-E32985D8ACC3}"/>
    <dgm:cxn modelId="{054F86E7-E7A4-4177-AA50-E133BC486387}" type="presOf" srcId="{733F91CF-2F48-40E2-A37E-42B6B851439C}" destId="{9F444368-42C2-4002-8ED6-33BD89B1A1CE}" srcOrd="0" destOrd="2" presId="urn:microsoft.com/office/officeart/2005/8/layout/vList2"/>
    <dgm:cxn modelId="{E68B8FDA-DC99-4EC9-A1A3-819A72E80ECA}" srcId="{00139C7C-DFC8-4245-9F4C-8C0280908AA1}" destId="{084A624F-2281-4BAC-BF27-D6CB7A0D2EE5}" srcOrd="0" destOrd="0" parTransId="{8FC07831-83B3-4D75-B331-E0C9E94FAFC4}" sibTransId="{51997C4E-2FEA-4631-A8A9-2AD0E776B11C}"/>
    <dgm:cxn modelId="{4A162DDC-B510-4628-9460-9E09D0998542}" type="presParOf" srcId="{46DB52E3-5D65-409A-B0BE-4A198474FA40}" destId="{9165BBA6-3636-4967-8163-58176F20A097}" srcOrd="0" destOrd="0" presId="urn:microsoft.com/office/officeart/2005/8/layout/vList2"/>
    <dgm:cxn modelId="{CFDCE583-909A-4C2C-8464-849E1C71354A}" type="presParOf" srcId="{46DB52E3-5D65-409A-B0BE-4A198474FA40}" destId="{9F444368-42C2-4002-8ED6-33BD89B1A1CE}" srcOrd="1" destOrd="0" presId="urn:microsoft.com/office/officeart/2005/8/layout/vList2"/>
    <dgm:cxn modelId="{7F1BC6C2-D3F3-4E59-92DE-32C09DA74D45}" type="presParOf" srcId="{46DB52E3-5D65-409A-B0BE-4A198474FA40}" destId="{AB6AD39C-0585-4C67-BD5A-7CFA8FE88AB5}" srcOrd="2" destOrd="0" presId="urn:microsoft.com/office/officeart/2005/8/layout/vList2"/>
    <dgm:cxn modelId="{2369704B-6B92-45DA-8AE2-3980C9C64CC3}" type="presParOf" srcId="{46DB52E3-5D65-409A-B0BE-4A198474FA40}" destId="{5AB1CE0F-9EC0-4FB4-B67F-CEA56794D4F5}" srcOrd="3" destOrd="0" presId="urn:microsoft.com/office/officeart/2005/8/layout/vList2"/>
    <dgm:cxn modelId="{E1D3B07B-2171-4572-91AC-38B01EF83573}" type="presParOf" srcId="{46DB52E3-5D65-409A-B0BE-4A198474FA40}" destId="{74BDF673-5111-42CE-B748-AE6361009889}" srcOrd="4" destOrd="0" presId="urn:microsoft.com/office/officeart/2005/8/layout/vList2"/>
    <dgm:cxn modelId="{EDCE1312-27C4-4D5B-8B52-53B397CFFA9D}" type="presParOf" srcId="{46DB52E3-5D65-409A-B0BE-4A198474FA40}" destId="{808C9629-D389-4EF2-9D81-94BEE8FAAE4F}" srcOrd="5" destOrd="0" presId="urn:microsoft.com/office/officeart/2005/8/layout/vList2"/>
  </dgm:cxnLst>
  <dgm:bg/>
  <dgm:whole/>
</dgm:dataModel>
</file>

<file path=ppt/diagrams/data3.xml><?xml version="1.0" encoding="utf-8"?>
<dgm:dataModel xmlns:dgm="http://schemas.openxmlformats.org/drawingml/2006/diagram" xmlns:a="http://schemas.openxmlformats.org/drawingml/2006/main">
  <dgm:ptLst>
    <dgm:pt modelId="{65FBBD5D-2208-804E-A7CD-0E81E12C5CCE}" type="doc">
      <dgm:prSet loTypeId="urn:microsoft.com/office/officeart/2005/8/layout/chevron1" loCatId="" qsTypeId="urn:microsoft.com/office/officeart/2005/8/quickstyle/simple4" qsCatId="simple" csTypeId="urn:microsoft.com/office/officeart/2005/8/colors/accent1_2" csCatId="accent1" phldr="1"/>
      <dgm:spPr/>
    </dgm:pt>
    <dgm:pt modelId="{277A33BE-EA5D-9643-AD67-706B462AD9E4}">
      <dgm:prSet phldrT="[Text]" custT="1"/>
      <dgm:spPr/>
      <dgm:t>
        <a:bodyPr/>
        <a:lstStyle/>
        <a:p>
          <a:r>
            <a:rPr lang="mn-MN" sz="1000" dirty="0" smtClean="0">
              <a:solidFill>
                <a:schemeClr val="tx1"/>
              </a:solidFill>
              <a:latin typeface="Arial" pitchFamily="34" charset="0"/>
              <a:ea typeface="ＭＳ Ｐゴシック" charset="0"/>
              <a:cs typeface="Arial" pitchFamily="34" charset="0"/>
              <a:sym typeface="Calibri Bold" charset="0"/>
            </a:rPr>
            <a:t>Тусгай зөвшөөрөл, Гэрээ</a:t>
          </a:r>
          <a:endParaRPr lang="en-US" sz="1000" dirty="0">
            <a:solidFill>
              <a:schemeClr val="tx1"/>
            </a:solidFill>
            <a:latin typeface="Arial" pitchFamily="34" charset="0"/>
            <a:cs typeface="Arial" pitchFamily="34" charset="0"/>
          </a:endParaRPr>
        </a:p>
      </dgm:t>
    </dgm:pt>
    <dgm:pt modelId="{5D53FAB7-CA0E-E246-8528-290105147F60}" type="parTrans" cxnId="{8971E3A7-2977-944C-82C9-3B2FD4FFEC47}">
      <dgm:prSet/>
      <dgm:spPr/>
      <dgm:t>
        <a:bodyPr/>
        <a:lstStyle/>
        <a:p>
          <a:endParaRPr lang="en-US">
            <a:solidFill>
              <a:schemeClr val="tx1"/>
            </a:solidFill>
          </a:endParaRPr>
        </a:p>
      </dgm:t>
    </dgm:pt>
    <dgm:pt modelId="{A7907266-8A2E-E04A-86A9-41512A5BA037}" type="sibTrans" cxnId="{8971E3A7-2977-944C-82C9-3B2FD4FFEC47}">
      <dgm:prSet/>
      <dgm:spPr/>
      <dgm:t>
        <a:bodyPr/>
        <a:lstStyle/>
        <a:p>
          <a:endParaRPr lang="en-US">
            <a:solidFill>
              <a:schemeClr val="tx1"/>
            </a:solidFill>
          </a:endParaRPr>
        </a:p>
      </dgm:t>
    </dgm:pt>
    <dgm:pt modelId="{93615B99-A2B2-D04B-A9AC-20386B0BD023}">
      <dgm:prSet phldrT="[Text]" custT="1"/>
      <dgm:spPr/>
      <dgm:t>
        <a:bodyPr/>
        <a:lstStyle/>
        <a:p>
          <a:r>
            <a:rPr lang="mn-MN" sz="1000" dirty="0" smtClean="0">
              <a:solidFill>
                <a:schemeClr val="tx1"/>
              </a:solidFill>
              <a:latin typeface="Arial" pitchFamily="34" charset="0"/>
              <a:ea typeface="ＭＳ Ｐゴシック" charset="0"/>
              <a:cs typeface="Arial" pitchFamily="34" charset="0"/>
              <a:sym typeface="Calibri Bold" charset="0"/>
            </a:rPr>
            <a:t>Үйлдвэрлэлийн хяналт</a:t>
          </a:r>
          <a:endParaRPr lang="en-US" sz="1000" dirty="0">
            <a:solidFill>
              <a:schemeClr val="tx1"/>
            </a:solidFill>
          </a:endParaRPr>
        </a:p>
      </dgm:t>
    </dgm:pt>
    <dgm:pt modelId="{27C48A46-DB75-8D40-82AD-9E7A70A66D17}" type="parTrans" cxnId="{D0D09808-FE81-EF4A-B9DD-1F2DE096B5AE}">
      <dgm:prSet/>
      <dgm:spPr/>
      <dgm:t>
        <a:bodyPr/>
        <a:lstStyle/>
        <a:p>
          <a:endParaRPr lang="en-US">
            <a:solidFill>
              <a:schemeClr val="tx1"/>
            </a:solidFill>
          </a:endParaRPr>
        </a:p>
      </dgm:t>
    </dgm:pt>
    <dgm:pt modelId="{E35A3771-B98C-E14A-8CE9-DD4E3B502C29}" type="sibTrans" cxnId="{D0D09808-FE81-EF4A-B9DD-1F2DE096B5AE}">
      <dgm:prSet/>
      <dgm:spPr/>
      <dgm:t>
        <a:bodyPr/>
        <a:lstStyle/>
        <a:p>
          <a:endParaRPr lang="en-US">
            <a:solidFill>
              <a:schemeClr val="tx1"/>
            </a:solidFill>
          </a:endParaRPr>
        </a:p>
      </dgm:t>
    </dgm:pt>
    <dgm:pt modelId="{CAE0D5AA-3D32-BD45-B19E-3D3D424599B4}">
      <dgm:prSet phldrT="[Text]" custT="1"/>
      <dgm:spPr/>
      <dgm:t>
        <a:bodyPr/>
        <a:lstStyle/>
        <a:p>
          <a:r>
            <a:rPr lang="mn-MN" sz="1000" dirty="0" smtClean="0">
              <a:solidFill>
                <a:schemeClr val="tx1"/>
              </a:solidFill>
              <a:latin typeface="Arial" pitchFamily="34" charset="0"/>
              <a:ea typeface="ＭＳ Ｐゴシック" charset="0"/>
              <a:cs typeface="Arial" pitchFamily="34" charset="0"/>
              <a:sym typeface="Calibri Bold" charset="0"/>
            </a:rPr>
            <a:t>Татвар хураалт</a:t>
          </a:r>
          <a:endParaRPr lang="en-US" sz="1000" dirty="0">
            <a:solidFill>
              <a:schemeClr val="tx1"/>
            </a:solidFill>
          </a:endParaRPr>
        </a:p>
      </dgm:t>
    </dgm:pt>
    <dgm:pt modelId="{45A39C06-AEBD-6343-9499-85BC2ABF2D20}" type="parTrans" cxnId="{4ED34CEA-D3CF-294E-A3C1-B86A457942BA}">
      <dgm:prSet/>
      <dgm:spPr/>
      <dgm:t>
        <a:bodyPr/>
        <a:lstStyle/>
        <a:p>
          <a:endParaRPr lang="en-US">
            <a:solidFill>
              <a:schemeClr val="tx1"/>
            </a:solidFill>
          </a:endParaRPr>
        </a:p>
      </dgm:t>
    </dgm:pt>
    <dgm:pt modelId="{5A4E7DA6-02FE-5A44-BED2-C4ECDB880E9D}" type="sibTrans" cxnId="{4ED34CEA-D3CF-294E-A3C1-B86A457942BA}">
      <dgm:prSet/>
      <dgm:spPr/>
      <dgm:t>
        <a:bodyPr/>
        <a:lstStyle/>
        <a:p>
          <a:endParaRPr lang="en-US">
            <a:solidFill>
              <a:schemeClr val="tx1"/>
            </a:solidFill>
          </a:endParaRPr>
        </a:p>
      </dgm:t>
    </dgm:pt>
    <dgm:pt modelId="{F0134424-A311-154E-80B4-2CC8AB7BB20E}">
      <dgm:prSet phldrT="[Text]" custT="1"/>
      <dgm:spPr/>
      <dgm:t>
        <a:bodyPr/>
        <a:lstStyle/>
        <a:p>
          <a:r>
            <a:rPr lang="mn-MN" sz="1000" dirty="0" smtClean="0">
              <a:solidFill>
                <a:schemeClr val="tx1"/>
              </a:solidFill>
              <a:latin typeface="Arial" pitchFamily="34" charset="0"/>
              <a:cs typeface="Arial" pitchFamily="34" charset="0"/>
            </a:rPr>
            <a:t>Орлогын хуваарилалт</a:t>
          </a:r>
          <a:endParaRPr lang="en-US" sz="1000" dirty="0">
            <a:solidFill>
              <a:schemeClr val="tx1"/>
            </a:solidFill>
          </a:endParaRPr>
        </a:p>
      </dgm:t>
    </dgm:pt>
    <dgm:pt modelId="{C5F9BE6C-C7A8-3048-A766-A9795697D6E3}" type="parTrans" cxnId="{F2C3B102-D438-844A-B1AA-A75910579D83}">
      <dgm:prSet/>
      <dgm:spPr/>
      <dgm:t>
        <a:bodyPr/>
        <a:lstStyle/>
        <a:p>
          <a:endParaRPr lang="en-US">
            <a:solidFill>
              <a:schemeClr val="tx1"/>
            </a:solidFill>
          </a:endParaRPr>
        </a:p>
      </dgm:t>
    </dgm:pt>
    <dgm:pt modelId="{774E992A-ADCA-6E4A-BE73-797FC90980A8}" type="sibTrans" cxnId="{F2C3B102-D438-844A-B1AA-A75910579D83}">
      <dgm:prSet/>
      <dgm:spPr/>
      <dgm:t>
        <a:bodyPr/>
        <a:lstStyle/>
        <a:p>
          <a:endParaRPr lang="en-US">
            <a:solidFill>
              <a:schemeClr val="tx1"/>
            </a:solidFill>
          </a:endParaRPr>
        </a:p>
      </dgm:t>
    </dgm:pt>
    <dgm:pt modelId="{FA549C61-2244-5E4E-894E-4DC1B4976983}">
      <dgm:prSet phldrT="[Text]" custT="1"/>
      <dgm:spPr/>
      <dgm:t>
        <a:bodyPr/>
        <a:lstStyle/>
        <a:p>
          <a:r>
            <a:rPr lang="mn-MN" sz="1000" dirty="0" smtClean="0">
              <a:solidFill>
                <a:schemeClr val="tx1"/>
              </a:solidFill>
              <a:latin typeface="Arial" pitchFamily="34" charset="0"/>
              <a:cs typeface="Arial" pitchFamily="34" charset="0"/>
            </a:rPr>
            <a:t>Зарцуулалтын удирдлага</a:t>
          </a:r>
          <a:endParaRPr lang="en-US" sz="1000" dirty="0">
            <a:solidFill>
              <a:schemeClr val="tx1"/>
            </a:solidFill>
          </a:endParaRPr>
        </a:p>
      </dgm:t>
    </dgm:pt>
    <dgm:pt modelId="{BC0F60D3-66D8-C644-9441-09FF6B6A2BC5}" type="parTrans" cxnId="{18DEE99E-16EA-254F-B15C-E6B51441FAFC}">
      <dgm:prSet/>
      <dgm:spPr/>
      <dgm:t>
        <a:bodyPr/>
        <a:lstStyle/>
        <a:p>
          <a:endParaRPr lang="en-US">
            <a:solidFill>
              <a:schemeClr val="tx1"/>
            </a:solidFill>
          </a:endParaRPr>
        </a:p>
      </dgm:t>
    </dgm:pt>
    <dgm:pt modelId="{251D5B03-8CC8-234B-B79B-6A6D5DABB407}" type="sibTrans" cxnId="{18DEE99E-16EA-254F-B15C-E6B51441FAFC}">
      <dgm:prSet/>
      <dgm:spPr/>
      <dgm:t>
        <a:bodyPr/>
        <a:lstStyle/>
        <a:p>
          <a:endParaRPr lang="en-US">
            <a:solidFill>
              <a:schemeClr val="tx1"/>
            </a:solidFill>
          </a:endParaRPr>
        </a:p>
      </dgm:t>
    </dgm:pt>
    <dgm:pt modelId="{1B7AC08A-30C9-D848-BC1F-AB18CADACBD5}" type="pres">
      <dgm:prSet presAssocID="{65FBBD5D-2208-804E-A7CD-0E81E12C5CCE}" presName="Name0" presStyleCnt="0">
        <dgm:presLayoutVars>
          <dgm:dir/>
          <dgm:animLvl val="lvl"/>
          <dgm:resizeHandles val="exact"/>
        </dgm:presLayoutVars>
      </dgm:prSet>
      <dgm:spPr/>
    </dgm:pt>
    <dgm:pt modelId="{31CC5DB2-8A0A-E24C-877B-64477F2E72CF}" type="pres">
      <dgm:prSet presAssocID="{277A33BE-EA5D-9643-AD67-706B462AD9E4}" presName="parTxOnly" presStyleLbl="node1" presStyleIdx="0" presStyleCnt="5">
        <dgm:presLayoutVars>
          <dgm:chMax val="0"/>
          <dgm:chPref val="0"/>
          <dgm:bulletEnabled val="1"/>
        </dgm:presLayoutVars>
      </dgm:prSet>
      <dgm:spPr/>
      <dgm:t>
        <a:bodyPr/>
        <a:lstStyle/>
        <a:p>
          <a:endParaRPr lang="en-US"/>
        </a:p>
      </dgm:t>
    </dgm:pt>
    <dgm:pt modelId="{AF0AE95E-C6D5-F147-89B3-B56364176241}" type="pres">
      <dgm:prSet presAssocID="{A7907266-8A2E-E04A-86A9-41512A5BA037}" presName="parTxOnlySpace" presStyleCnt="0"/>
      <dgm:spPr/>
    </dgm:pt>
    <dgm:pt modelId="{A3C6B29E-AA47-4648-898D-7971BE7FC0C9}" type="pres">
      <dgm:prSet presAssocID="{93615B99-A2B2-D04B-A9AC-20386B0BD023}" presName="parTxOnly" presStyleLbl="node1" presStyleIdx="1" presStyleCnt="5" custScaleX="129419">
        <dgm:presLayoutVars>
          <dgm:chMax val="0"/>
          <dgm:chPref val="0"/>
          <dgm:bulletEnabled val="1"/>
        </dgm:presLayoutVars>
      </dgm:prSet>
      <dgm:spPr/>
      <dgm:t>
        <a:bodyPr/>
        <a:lstStyle/>
        <a:p>
          <a:endParaRPr lang="en-US"/>
        </a:p>
      </dgm:t>
    </dgm:pt>
    <dgm:pt modelId="{C1A0354C-E866-A442-AA43-D770BCE63B14}" type="pres">
      <dgm:prSet presAssocID="{E35A3771-B98C-E14A-8CE9-DD4E3B502C29}" presName="parTxOnlySpace" presStyleCnt="0"/>
      <dgm:spPr/>
    </dgm:pt>
    <dgm:pt modelId="{798D3FC0-48F0-6F48-8E64-2D9CAAB3906B}" type="pres">
      <dgm:prSet presAssocID="{CAE0D5AA-3D32-BD45-B19E-3D3D424599B4}" presName="parTxOnly" presStyleLbl="node1" presStyleIdx="2" presStyleCnt="5">
        <dgm:presLayoutVars>
          <dgm:chMax val="0"/>
          <dgm:chPref val="0"/>
          <dgm:bulletEnabled val="1"/>
        </dgm:presLayoutVars>
      </dgm:prSet>
      <dgm:spPr/>
      <dgm:t>
        <a:bodyPr/>
        <a:lstStyle/>
        <a:p>
          <a:endParaRPr lang="en-US"/>
        </a:p>
      </dgm:t>
    </dgm:pt>
    <dgm:pt modelId="{C8F0877B-B90D-424C-96BE-5CDB3272ED39}" type="pres">
      <dgm:prSet presAssocID="{5A4E7DA6-02FE-5A44-BED2-C4ECDB880E9D}" presName="parTxOnlySpace" presStyleCnt="0"/>
      <dgm:spPr/>
    </dgm:pt>
    <dgm:pt modelId="{ECD368AE-061F-5F47-9053-3D47CD026108}" type="pres">
      <dgm:prSet presAssocID="{F0134424-A311-154E-80B4-2CC8AB7BB20E}" presName="parTxOnly" presStyleLbl="node1" presStyleIdx="3" presStyleCnt="5" custScaleX="116102">
        <dgm:presLayoutVars>
          <dgm:chMax val="0"/>
          <dgm:chPref val="0"/>
          <dgm:bulletEnabled val="1"/>
        </dgm:presLayoutVars>
      </dgm:prSet>
      <dgm:spPr/>
      <dgm:t>
        <a:bodyPr/>
        <a:lstStyle/>
        <a:p>
          <a:endParaRPr lang="en-US"/>
        </a:p>
      </dgm:t>
    </dgm:pt>
    <dgm:pt modelId="{E6CB3515-DC3D-C849-9C65-D55302DABD2E}" type="pres">
      <dgm:prSet presAssocID="{774E992A-ADCA-6E4A-BE73-797FC90980A8}" presName="parTxOnlySpace" presStyleCnt="0"/>
      <dgm:spPr/>
    </dgm:pt>
    <dgm:pt modelId="{1300153E-2413-384F-B087-8C4771028BBB}" type="pres">
      <dgm:prSet presAssocID="{FA549C61-2244-5E4E-894E-4DC1B4976983}" presName="parTxOnly" presStyleLbl="node1" presStyleIdx="4" presStyleCnt="5" custScaleX="112248">
        <dgm:presLayoutVars>
          <dgm:chMax val="0"/>
          <dgm:chPref val="0"/>
          <dgm:bulletEnabled val="1"/>
        </dgm:presLayoutVars>
      </dgm:prSet>
      <dgm:spPr/>
      <dgm:t>
        <a:bodyPr/>
        <a:lstStyle/>
        <a:p>
          <a:endParaRPr lang="en-US"/>
        </a:p>
      </dgm:t>
    </dgm:pt>
  </dgm:ptLst>
  <dgm:cxnLst>
    <dgm:cxn modelId="{EA6F0FE4-A9C4-4741-8E5F-BAD7A80492FC}" type="presOf" srcId="{277A33BE-EA5D-9643-AD67-706B462AD9E4}" destId="{31CC5DB2-8A0A-E24C-877B-64477F2E72CF}" srcOrd="0" destOrd="0" presId="urn:microsoft.com/office/officeart/2005/8/layout/chevron1"/>
    <dgm:cxn modelId="{12D7A51F-0479-431D-AB61-4FCE0BB15C1B}" type="presOf" srcId="{93615B99-A2B2-D04B-A9AC-20386B0BD023}" destId="{A3C6B29E-AA47-4648-898D-7971BE7FC0C9}" srcOrd="0" destOrd="0" presId="urn:microsoft.com/office/officeart/2005/8/layout/chevron1"/>
    <dgm:cxn modelId="{4ED34CEA-D3CF-294E-A3C1-B86A457942BA}" srcId="{65FBBD5D-2208-804E-A7CD-0E81E12C5CCE}" destId="{CAE0D5AA-3D32-BD45-B19E-3D3D424599B4}" srcOrd="2" destOrd="0" parTransId="{45A39C06-AEBD-6343-9499-85BC2ABF2D20}" sibTransId="{5A4E7DA6-02FE-5A44-BED2-C4ECDB880E9D}"/>
    <dgm:cxn modelId="{18DEE99E-16EA-254F-B15C-E6B51441FAFC}" srcId="{65FBBD5D-2208-804E-A7CD-0E81E12C5CCE}" destId="{FA549C61-2244-5E4E-894E-4DC1B4976983}" srcOrd="4" destOrd="0" parTransId="{BC0F60D3-66D8-C644-9441-09FF6B6A2BC5}" sibTransId="{251D5B03-8CC8-234B-B79B-6A6D5DABB407}"/>
    <dgm:cxn modelId="{2C161171-64B1-4E2E-8479-D70D1F85EAEA}" type="presOf" srcId="{65FBBD5D-2208-804E-A7CD-0E81E12C5CCE}" destId="{1B7AC08A-30C9-D848-BC1F-AB18CADACBD5}" srcOrd="0" destOrd="0" presId="urn:microsoft.com/office/officeart/2005/8/layout/chevron1"/>
    <dgm:cxn modelId="{3BAEA6F1-A6FD-4BBD-BD9E-240429D91DF9}" type="presOf" srcId="{F0134424-A311-154E-80B4-2CC8AB7BB20E}" destId="{ECD368AE-061F-5F47-9053-3D47CD026108}" srcOrd="0" destOrd="0" presId="urn:microsoft.com/office/officeart/2005/8/layout/chevron1"/>
    <dgm:cxn modelId="{99464B11-00D1-4E0F-B7F9-3C7E55BE07AE}" type="presOf" srcId="{FA549C61-2244-5E4E-894E-4DC1B4976983}" destId="{1300153E-2413-384F-B087-8C4771028BBB}" srcOrd="0" destOrd="0" presId="urn:microsoft.com/office/officeart/2005/8/layout/chevron1"/>
    <dgm:cxn modelId="{F2C3B102-D438-844A-B1AA-A75910579D83}" srcId="{65FBBD5D-2208-804E-A7CD-0E81E12C5CCE}" destId="{F0134424-A311-154E-80B4-2CC8AB7BB20E}" srcOrd="3" destOrd="0" parTransId="{C5F9BE6C-C7A8-3048-A766-A9795697D6E3}" sibTransId="{774E992A-ADCA-6E4A-BE73-797FC90980A8}"/>
    <dgm:cxn modelId="{0E31E31F-3488-457D-934A-1D2E06498573}" type="presOf" srcId="{CAE0D5AA-3D32-BD45-B19E-3D3D424599B4}" destId="{798D3FC0-48F0-6F48-8E64-2D9CAAB3906B}" srcOrd="0" destOrd="0" presId="urn:microsoft.com/office/officeart/2005/8/layout/chevron1"/>
    <dgm:cxn modelId="{D0D09808-FE81-EF4A-B9DD-1F2DE096B5AE}" srcId="{65FBBD5D-2208-804E-A7CD-0E81E12C5CCE}" destId="{93615B99-A2B2-D04B-A9AC-20386B0BD023}" srcOrd="1" destOrd="0" parTransId="{27C48A46-DB75-8D40-82AD-9E7A70A66D17}" sibTransId="{E35A3771-B98C-E14A-8CE9-DD4E3B502C29}"/>
    <dgm:cxn modelId="{8971E3A7-2977-944C-82C9-3B2FD4FFEC47}" srcId="{65FBBD5D-2208-804E-A7CD-0E81E12C5CCE}" destId="{277A33BE-EA5D-9643-AD67-706B462AD9E4}" srcOrd="0" destOrd="0" parTransId="{5D53FAB7-CA0E-E246-8528-290105147F60}" sibTransId="{A7907266-8A2E-E04A-86A9-41512A5BA037}"/>
    <dgm:cxn modelId="{762E73A6-E678-4F03-BB89-1AADC98497F9}" type="presParOf" srcId="{1B7AC08A-30C9-D848-BC1F-AB18CADACBD5}" destId="{31CC5DB2-8A0A-E24C-877B-64477F2E72CF}" srcOrd="0" destOrd="0" presId="urn:microsoft.com/office/officeart/2005/8/layout/chevron1"/>
    <dgm:cxn modelId="{24DCFCB6-F9E7-471E-9399-6876887F0E1F}" type="presParOf" srcId="{1B7AC08A-30C9-D848-BC1F-AB18CADACBD5}" destId="{AF0AE95E-C6D5-F147-89B3-B56364176241}" srcOrd="1" destOrd="0" presId="urn:microsoft.com/office/officeart/2005/8/layout/chevron1"/>
    <dgm:cxn modelId="{FB0390A5-C4F2-403C-A031-37B73207E67B}" type="presParOf" srcId="{1B7AC08A-30C9-D848-BC1F-AB18CADACBD5}" destId="{A3C6B29E-AA47-4648-898D-7971BE7FC0C9}" srcOrd="2" destOrd="0" presId="urn:microsoft.com/office/officeart/2005/8/layout/chevron1"/>
    <dgm:cxn modelId="{00DAC09F-3CDA-4D58-B309-7ED113C43358}" type="presParOf" srcId="{1B7AC08A-30C9-D848-BC1F-AB18CADACBD5}" destId="{C1A0354C-E866-A442-AA43-D770BCE63B14}" srcOrd="3" destOrd="0" presId="urn:microsoft.com/office/officeart/2005/8/layout/chevron1"/>
    <dgm:cxn modelId="{E18D78D5-8504-462C-B684-E59E6B8DC3D0}" type="presParOf" srcId="{1B7AC08A-30C9-D848-BC1F-AB18CADACBD5}" destId="{798D3FC0-48F0-6F48-8E64-2D9CAAB3906B}" srcOrd="4" destOrd="0" presId="urn:microsoft.com/office/officeart/2005/8/layout/chevron1"/>
    <dgm:cxn modelId="{5279AF00-EB8F-47BF-B1F9-7D5C4345D1C8}" type="presParOf" srcId="{1B7AC08A-30C9-D848-BC1F-AB18CADACBD5}" destId="{C8F0877B-B90D-424C-96BE-5CDB3272ED39}" srcOrd="5" destOrd="0" presId="urn:microsoft.com/office/officeart/2005/8/layout/chevron1"/>
    <dgm:cxn modelId="{E806E98D-4BD6-421C-A95C-BEACA9655831}" type="presParOf" srcId="{1B7AC08A-30C9-D848-BC1F-AB18CADACBD5}" destId="{ECD368AE-061F-5F47-9053-3D47CD026108}" srcOrd="6" destOrd="0" presId="urn:microsoft.com/office/officeart/2005/8/layout/chevron1"/>
    <dgm:cxn modelId="{D29B292B-3087-4120-99FC-1959AA0F6E0C}" type="presParOf" srcId="{1B7AC08A-30C9-D848-BC1F-AB18CADACBD5}" destId="{E6CB3515-DC3D-C849-9C65-D55302DABD2E}" srcOrd="7" destOrd="0" presId="urn:microsoft.com/office/officeart/2005/8/layout/chevron1"/>
    <dgm:cxn modelId="{23A9DB55-29FF-44BD-9829-CA0AF4789544}" type="presParOf" srcId="{1B7AC08A-30C9-D848-BC1F-AB18CADACBD5}" destId="{1300153E-2413-384F-B087-8C4771028BBB}" srcOrd="8" destOrd="0" presId="urn:microsoft.com/office/officeart/2005/8/layout/chevron1"/>
  </dgm:cxnLst>
  <dgm:bg/>
  <dgm:whole/>
</dgm:dataModel>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2" y="2"/>
            <a:ext cx="3056720" cy="468765"/>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lvl1pPr>
              <a:defRPr sz="1200"/>
            </a:lvl1pPr>
          </a:lstStyle>
          <a:p>
            <a:endParaRPr lang="en-US"/>
          </a:p>
        </p:txBody>
      </p:sp>
      <p:sp>
        <p:nvSpPr>
          <p:cNvPr id="32771" name="Rectangle 3"/>
          <p:cNvSpPr>
            <a:spLocks noGrp="1" noChangeArrowheads="1"/>
          </p:cNvSpPr>
          <p:nvPr>
            <p:ph type="dt" sz="quarter" idx="1"/>
          </p:nvPr>
        </p:nvSpPr>
        <p:spPr bwMode="auto">
          <a:xfrm>
            <a:off x="3995014" y="2"/>
            <a:ext cx="3056720" cy="468765"/>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lvl1pPr algn="r">
              <a:defRPr sz="1200"/>
            </a:lvl1pPr>
          </a:lstStyle>
          <a:p>
            <a:endParaRPr lang="en-US"/>
          </a:p>
        </p:txBody>
      </p:sp>
      <p:sp>
        <p:nvSpPr>
          <p:cNvPr id="32772" name="Rectangle 4"/>
          <p:cNvSpPr>
            <a:spLocks noGrp="1" noChangeArrowheads="1"/>
          </p:cNvSpPr>
          <p:nvPr>
            <p:ph type="ftr" sz="quarter" idx="2"/>
          </p:nvPr>
        </p:nvSpPr>
        <p:spPr bwMode="auto">
          <a:xfrm>
            <a:off x="2" y="8886417"/>
            <a:ext cx="3056720" cy="468765"/>
          </a:xfrm>
          <a:prstGeom prst="rect">
            <a:avLst/>
          </a:prstGeom>
          <a:noFill/>
          <a:ln w="9525">
            <a:noFill/>
            <a:miter lim="800000"/>
            <a:headEnd/>
            <a:tailEnd/>
          </a:ln>
          <a:effectLst/>
        </p:spPr>
        <p:txBody>
          <a:bodyPr vert="horz" wrap="square" lIns="92702" tIns="46351" rIns="92702" bIns="46351" numCol="1" anchor="b" anchorCtr="0" compatLnSpc="1">
            <a:prstTxWarp prst="textNoShape">
              <a:avLst/>
            </a:prstTxWarp>
          </a:bodyPr>
          <a:lstStyle>
            <a:lvl1pPr>
              <a:defRPr sz="1200"/>
            </a:lvl1pPr>
          </a:lstStyle>
          <a:p>
            <a:endParaRPr lang="en-US"/>
          </a:p>
        </p:txBody>
      </p:sp>
      <p:sp>
        <p:nvSpPr>
          <p:cNvPr id="32773" name="Rectangle 5"/>
          <p:cNvSpPr>
            <a:spLocks noGrp="1" noChangeArrowheads="1"/>
          </p:cNvSpPr>
          <p:nvPr>
            <p:ph type="sldNum" sz="quarter" idx="3"/>
          </p:nvPr>
        </p:nvSpPr>
        <p:spPr bwMode="auto">
          <a:xfrm>
            <a:off x="3995014" y="8886417"/>
            <a:ext cx="3056720" cy="468765"/>
          </a:xfrm>
          <a:prstGeom prst="rect">
            <a:avLst/>
          </a:prstGeom>
          <a:noFill/>
          <a:ln w="9525">
            <a:noFill/>
            <a:miter lim="800000"/>
            <a:headEnd/>
            <a:tailEnd/>
          </a:ln>
          <a:effectLst/>
        </p:spPr>
        <p:txBody>
          <a:bodyPr vert="horz" wrap="square" lIns="92702" tIns="46351" rIns="92702" bIns="46351" numCol="1" anchor="b" anchorCtr="0" compatLnSpc="1">
            <a:prstTxWarp prst="textNoShape">
              <a:avLst/>
            </a:prstTxWarp>
          </a:bodyPr>
          <a:lstStyle>
            <a:lvl1pPr algn="r">
              <a:defRPr sz="1200"/>
            </a:lvl1pPr>
          </a:lstStyle>
          <a:p>
            <a:fld id="{8EB9E6B9-6DFD-426E-BA45-56F490001A23}"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2" y="2"/>
            <a:ext cx="3056720" cy="468765"/>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lvl1pPr>
              <a:defRPr sz="1200"/>
            </a:lvl1pPr>
          </a:lstStyle>
          <a:p>
            <a:endParaRPr lang="en-US"/>
          </a:p>
        </p:txBody>
      </p:sp>
      <p:sp>
        <p:nvSpPr>
          <p:cNvPr id="8195" name="Rectangle 3"/>
          <p:cNvSpPr>
            <a:spLocks noGrp="1" noChangeArrowheads="1"/>
          </p:cNvSpPr>
          <p:nvPr>
            <p:ph type="dt" idx="1"/>
          </p:nvPr>
        </p:nvSpPr>
        <p:spPr bwMode="auto">
          <a:xfrm>
            <a:off x="3995014" y="2"/>
            <a:ext cx="3056720" cy="468765"/>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lvl1pPr algn="r">
              <a:defRPr sz="1200"/>
            </a:lvl1pPr>
          </a:lstStyle>
          <a:p>
            <a:endParaRPr lang="en-US"/>
          </a:p>
        </p:txBody>
      </p:sp>
      <p:sp>
        <p:nvSpPr>
          <p:cNvPr id="8196" name="Rectangle 4"/>
          <p:cNvSpPr>
            <a:spLocks noGrp="1" noRot="1" noChangeAspect="1" noChangeArrowheads="1" noTextEdit="1"/>
          </p:cNvSpPr>
          <p:nvPr>
            <p:ph type="sldImg" idx="2"/>
          </p:nvPr>
        </p:nvSpPr>
        <p:spPr bwMode="auto">
          <a:xfrm>
            <a:off x="993775" y="701675"/>
            <a:ext cx="5070475" cy="350996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704104" y="4444757"/>
            <a:ext cx="5645059" cy="4211145"/>
          </a:xfrm>
          <a:prstGeom prst="rect">
            <a:avLst/>
          </a:prstGeom>
          <a:noFill/>
          <a:ln w="9525">
            <a:noFill/>
            <a:miter lim="800000"/>
            <a:headEnd/>
            <a:tailEnd/>
          </a:ln>
          <a:effectLst/>
        </p:spPr>
        <p:txBody>
          <a:bodyPr vert="horz" wrap="square" lIns="92702" tIns="46351" rIns="92702" bIns="4635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2" y="8886417"/>
            <a:ext cx="3056720" cy="468765"/>
          </a:xfrm>
          <a:prstGeom prst="rect">
            <a:avLst/>
          </a:prstGeom>
          <a:noFill/>
          <a:ln w="9525">
            <a:noFill/>
            <a:miter lim="800000"/>
            <a:headEnd/>
            <a:tailEnd/>
          </a:ln>
          <a:effectLst/>
        </p:spPr>
        <p:txBody>
          <a:bodyPr vert="horz" wrap="square" lIns="92702" tIns="46351" rIns="92702" bIns="46351" numCol="1" anchor="b" anchorCtr="0" compatLnSpc="1">
            <a:prstTxWarp prst="textNoShape">
              <a:avLst/>
            </a:prstTxWarp>
          </a:bodyPr>
          <a:lstStyle>
            <a:lvl1pPr>
              <a:defRPr sz="1200"/>
            </a:lvl1pPr>
          </a:lstStyle>
          <a:p>
            <a:endParaRPr lang="en-US"/>
          </a:p>
        </p:txBody>
      </p:sp>
      <p:sp>
        <p:nvSpPr>
          <p:cNvPr id="8199" name="Rectangle 7"/>
          <p:cNvSpPr>
            <a:spLocks noGrp="1" noChangeArrowheads="1"/>
          </p:cNvSpPr>
          <p:nvPr>
            <p:ph type="sldNum" sz="quarter" idx="5"/>
          </p:nvPr>
        </p:nvSpPr>
        <p:spPr bwMode="auto">
          <a:xfrm>
            <a:off x="3995014" y="8886417"/>
            <a:ext cx="3056720" cy="468765"/>
          </a:xfrm>
          <a:prstGeom prst="rect">
            <a:avLst/>
          </a:prstGeom>
          <a:noFill/>
          <a:ln w="9525">
            <a:noFill/>
            <a:miter lim="800000"/>
            <a:headEnd/>
            <a:tailEnd/>
          </a:ln>
          <a:effectLst/>
        </p:spPr>
        <p:txBody>
          <a:bodyPr vert="horz" wrap="square" lIns="92702" tIns="46351" rIns="92702" bIns="46351" numCol="1" anchor="b" anchorCtr="0" compatLnSpc="1">
            <a:prstTxWarp prst="textNoShape">
              <a:avLst/>
            </a:prstTxWarp>
          </a:bodyPr>
          <a:lstStyle>
            <a:lvl1pPr algn="r">
              <a:defRPr sz="1200"/>
            </a:lvl1pPr>
          </a:lstStyle>
          <a:p>
            <a:fld id="{6BDB2A45-E44C-4147-A571-01F3C942D81D}"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2946" name="Rectangle 2"/>
          <p:cNvSpPr>
            <a:spLocks noGrp="1" noChangeArrowheads="1"/>
          </p:cNvSpPr>
          <p:nvPr>
            <p:ph type="ctrTitle"/>
          </p:nvPr>
        </p:nvSpPr>
        <p:spPr>
          <a:xfrm>
            <a:off x="990600" y="1524000"/>
            <a:ext cx="8259763" cy="1752600"/>
          </a:xfrm>
        </p:spPr>
        <p:txBody>
          <a:bodyPr/>
          <a:lstStyle>
            <a:lvl1pPr>
              <a:defRPr sz="5000"/>
            </a:lvl1pPr>
          </a:lstStyle>
          <a:p>
            <a:r>
              <a:rPr lang="en-US" altLang="en-US"/>
              <a:t>Click to edit Master title style</a:t>
            </a:r>
          </a:p>
        </p:txBody>
      </p:sp>
      <p:sp>
        <p:nvSpPr>
          <p:cNvPr id="82947" name="Rectangle 3"/>
          <p:cNvSpPr>
            <a:spLocks noGrp="1" noChangeArrowheads="1"/>
          </p:cNvSpPr>
          <p:nvPr>
            <p:ph type="subTitle" idx="1"/>
          </p:nvPr>
        </p:nvSpPr>
        <p:spPr>
          <a:xfrm>
            <a:off x="2146300" y="3962400"/>
            <a:ext cx="7099300" cy="1752600"/>
          </a:xfrm>
        </p:spPr>
        <p:txBody>
          <a:bodyPr/>
          <a:lstStyle>
            <a:lvl1pPr marL="0" indent="0">
              <a:buFont typeface="Wingdings" pitchFamily="2" charset="2"/>
              <a:buNone/>
              <a:defRPr sz="2800"/>
            </a:lvl1pPr>
          </a:lstStyle>
          <a:p>
            <a:r>
              <a:rPr lang="en-US" altLang="en-US"/>
              <a:t>Click to edit Master subtitle style</a:t>
            </a:r>
          </a:p>
        </p:txBody>
      </p:sp>
      <p:sp>
        <p:nvSpPr>
          <p:cNvPr id="82948" name="Rectangle 4"/>
          <p:cNvSpPr>
            <a:spLocks noGrp="1" noChangeArrowheads="1"/>
          </p:cNvSpPr>
          <p:nvPr>
            <p:ph type="dt" sz="half" idx="2"/>
          </p:nvPr>
        </p:nvSpPr>
        <p:spPr/>
        <p:txBody>
          <a:bodyPr/>
          <a:lstStyle>
            <a:lvl1pPr>
              <a:defRPr/>
            </a:lvl1pPr>
          </a:lstStyle>
          <a:p>
            <a:endParaRPr lang="en-US" altLang="en-US"/>
          </a:p>
        </p:txBody>
      </p:sp>
      <p:sp>
        <p:nvSpPr>
          <p:cNvPr id="82949" name="Rectangle 5"/>
          <p:cNvSpPr>
            <a:spLocks noGrp="1" noChangeArrowheads="1"/>
          </p:cNvSpPr>
          <p:nvPr>
            <p:ph type="ftr" sz="quarter" idx="3"/>
          </p:nvPr>
        </p:nvSpPr>
        <p:spPr>
          <a:xfrm>
            <a:off x="3384550" y="6243638"/>
            <a:ext cx="3136900" cy="457200"/>
          </a:xfrm>
        </p:spPr>
        <p:txBody>
          <a:bodyPr/>
          <a:lstStyle>
            <a:lvl1pPr>
              <a:defRPr/>
            </a:lvl1pPr>
          </a:lstStyle>
          <a:p>
            <a:endParaRPr lang="en-US" altLang="en-US"/>
          </a:p>
        </p:txBody>
      </p:sp>
      <p:sp>
        <p:nvSpPr>
          <p:cNvPr id="82950" name="Rectangle 6"/>
          <p:cNvSpPr>
            <a:spLocks noGrp="1" noChangeArrowheads="1"/>
          </p:cNvSpPr>
          <p:nvPr>
            <p:ph type="sldNum" sz="quarter" idx="4"/>
          </p:nvPr>
        </p:nvSpPr>
        <p:spPr/>
        <p:txBody>
          <a:bodyPr/>
          <a:lstStyle>
            <a:lvl1pPr>
              <a:defRPr/>
            </a:lvl1pPr>
          </a:lstStyle>
          <a:p>
            <a:fld id="{E0C6EE00-1F09-46AF-B07E-C2C64A6ECACB}" type="slidenum">
              <a:rPr lang="en-US" altLang="en-US"/>
              <a:pPr/>
              <a:t>‹#›</a:t>
            </a:fld>
            <a:endParaRPr lang="en-US" altLang="en-US"/>
          </a:p>
        </p:txBody>
      </p:sp>
      <p:sp>
        <p:nvSpPr>
          <p:cNvPr id="82951" name="Freeform 7"/>
          <p:cNvSpPr>
            <a:spLocks noChangeArrowheads="1"/>
          </p:cNvSpPr>
          <p:nvPr/>
        </p:nvSpPr>
        <p:spPr bwMode="auto">
          <a:xfrm>
            <a:off x="660400" y="1219200"/>
            <a:ext cx="85852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82952" name="Line 8"/>
          <p:cNvSpPr>
            <a:spLocks noChangeShapeType="1"/>
          </p:cNvSpPr>
          <p:nvPr/>
        </p:nvSpPr>
        <p:spPr bwMode="auto">
          <a:xfrm>
            <a:off x="2146300" y="3962400"/>
            <a:ext cx="7056438" cy="0"/>
          </a:xfrm>
          <a:prstGeom prst="line">
            <a:avLst/>
          </a:prstGeom>
          <a:noFill/>
          <a:ln w="19050">
            <a:solidFill>
              <a:schemeClr val="accent1"/>
            </a:solidFill>
            <a:round/>
            <a:headEnd/>
            <a:tailEnd/>
          </a:ln>
          <a:effectLst/>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8139383-D257-4B46-AC55-D087A7F58ECE}"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7813"/>
            <a:ext cx="222885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277813"/>
            <a:ext cx="653415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6CFE7B6-177D-4AFE-90C5-34F1D91F3488}"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9716D41-6227-485E-ABD7-F9348B4F1D9A}"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C8FA4B6-46D3-4413-9901-663ACAD3AE6E}"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89F32BD-0921-4167-9C47-1334FCC106FC}"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546CAA0F-77F3-4E6E-AA18-EFFB12C38FFA}"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3C617F78-F2AA-47AC-934E-ED4562A67061}"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A6A968CF-FD64-4E4B-9EBF-5F4EFEC8C24C}"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592FD02-451D-443E-A9AA-B07B1C5507E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FF1C6FA-B862-4CFA-AF6D-AB6EB68211F2}"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bwMode="auto">
          <a:xfrm>
            <a:off x="495300" y="277813"/>
            <a:ext cx="89154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81923" name="Rectangle 3"/>
          <p:cNvSpPr>
            <a:spLocks noGrp="1" noChangeArrowheads="1"/>
          </p:cNvSpPr>
          <p:nvPr>
            <p:ph type="body" idx="1"/>
          </p:nvPr>
        </p:nvSpPr>
        <p:spPr bwMode="auto">
          <a:xfrm>
            <a:off x="495300" y="1600200"/>
            <a:ext cx="89154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1924" name="Rectangle 4"/>
          <p:cNvSpPr>
            <a:spLocks noGrp="1" noChangeArrowheads="1"/>
          </p:cNvSpPr>
          <p:nvPr>
            <p:ph type="dt" sz="half" idx="2"/>
          </p:nvPr>
        </p:nvSpPr>
        <p:spPr bwMode="auto">
          <a:xfrm>
            <a:off x="495300" y="6243638"/>
            <a:ext cx="2311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81925"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81926" name="Rectangle 6"/>
          <p:cNvSpPr>
            <a:spLocks noGrp="1" noChangeArrowheads="1"/>
          </p:cNvSpPr>
          <p:nvPr>
            <p:ph type="sldNum" sz="quarter" idx="4"/>
          </p:nvPr>
        </p:nvSpPr>
        <p:spPr bwMode="auto">
          <a:xfrm>
            <a:off x="7099300" y="6243638"/>
            <a:ext cx="2311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FBDFC021-BE03-4F89-8969-A0BFE5A0D843}" type="slidenum">
              <a:rPr lang="en-US" altLang="en-US"/>
              <a:pPr/>
              <a:t>‹#›</a:t>
            </a:fld>
            <a:endParaRPr lang="en-US" altLang="en-US"/>
          </a:p>
        </p:txBody>
      </p:sp>
      <p:sp>
        <p:nvSpPr>
          <p:cNvPr id="81927" name="Freeform 7"/>
          <p:cNvSpPr>
            <a:spLocks noChangeArrowheads="1"/>
          </p:cNvSpPr>
          <p:nvPr/>
        </p:nvSpPr>
        <p:spPr bwMode="auto">
          <a:xfrm>
            <a:off x="412750" y="228600"/>
            <a:ext cx="89154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81928" name="Line 8"/>
          <p:cNvSpPr>
            <a:spLocks noChangeShapeType="1"/>
          </p:cNvSpPr>
          <p:nvPr/>
        </p:nvSpPr>
        <p:spPr bwMode="auto">
          <a:xfrm>
            <a:off x="495300" y="6172200"/>
            <a:ext cx="8915400" cy="0"/>
          </a:xfrm>
          <a:prstGeom prst="line">
            <a:avLst/>
          </a:prstGeom>
          <a:noFill/>
          <a:ln w="19050">
            <a:solidFill>
              <a:schemeClr val="accent1"/>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hf hdr="0" ftr="0" dt="0"/>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diagramColors" Target="../diagrams/colors3.xml"/><Relationship Id="rId5" Type="http://schemas.openxmlformats.org/officeDocument/2006/relationships/image" Target="../media/image10.png"/><Relationship Id="rId10" Type="http://schemas.openxmlformats.org/officeDocument/2006/relationships/diagramQuickStyle" Target="../diagrams/quickStyle3.xml"/><Relationship Id="rId4" Type="http://schemas.openxmlformats.org/officeDocument/2006/relationships/image" Target="../media/image9.png"/><Relationship Id="rId9"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diagramLayout" Target="../diagrams/layout1.xml"/><Relationship Id="rId7" Type="http://schemas.openxmlformats.org/officeDocument/2006/relationships/diagramLayout" Target="../diagrams/layout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diagramColors" Target="../diagrams/colors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ctrTitle"/>
          </p:nvPr>
        </p:nvSpPr>
        <p:spPr>
          <a:xfrm>
            <a:off x="1752600" y="2438400"/>
            <a:ext cx="7696200" cy="1752600"/>
          </a:xfrm>
        </p:spPr>
        <p:txBody>
          <a:bodyPr/>
          <a:lstStyle/>
          <a:p>
            <a:pPr algn="ctr"/>
            <a:r>
              <a:rPr lang="mn-MN" sz="2800" b="1" dirty="0">
                <a:latin typeface="Arial" charset="0"/>
              </a:rPr>
              <a:t>Олборлох үйлдвэрлэлийн ил тод байдлын санаачилга Монгол Улсад</a:t>
            </a:r>
            <a:r>
              <a:rPr lang="en-US" sz="2800" b="1" dirty="0">
                <a:latin typeface="Arial" charset="0"/>
              </a:rPr>
              <a:t> </a:t>
            </a:r>
            <a:br>
              <a:rPr lang="en-US" sz="2800" b="1" dirty="0">
                <a:latin typeface="Arial" charset="0"/>
              </a:rPr>
            </a:br>
            <a:r>
              <a:rPr lang="en-US" sz="2800" b="1" dirty="0">
                <a:latin typeface="Arial" charset="0"/>
              </a:rPr>
              <a:t>2006- </a:t>
            </a:r>
            <a:r>
              <a:rPr lang="en-US" sz="2800" b="1" dirty="0" smtClean="0">
                <a:latin typeface="Arial" charset="0"/>
              </a:rPr>
              <a:t>2014 </a:t>
            </a:r>
            <a:r>
              <a:rPr lang="mn-MN" sz="2800" b="1" dirty="0" smtClean="0">
                <a:latin typeface="Arial" charset="0"/>
              </a:rPr>
              <a:t>хэрэгжилт, шинэ хандлага</a:t>
            </a:r>
            <a:r>
              <a:rPr lang="en-US" sz="3200" b="1" dirty="0">
                <a:latin typeface="Arial" charset="0"/>
              </a:rPr>
              <a:t/>
            </a:r>
            <a:br>
              <a:rPr lang="en-US" sz="3200" b="1" dirty="0">
                <a:latin typeface="Arial" charset="0"/>
              </a:rPr>
            </a:br>
            <a:r>
              <a:rPr lang="en-US" sz="3200" dirty="0">
                <a:latin typeface="Arial" charset="0"/>
              </a:rPr>
              <a:t/>
            </a:r>
            <a:br>
              <a:rPr lang="en-US" sz="3200" dirty="0">
                <a:latin typeface="Arial" charset="0"/>
              </a:rPr>
            </a:br>
            <a:endParaRPr lang="en-US" sz="3200" dirty="0">
              <a:latin typeface="Arial" charset="0"/>
            </a:endParaRPr>
          </a:p>
        </p:txBody>
      </p:sp>
      <p:sp>
        <p:nvSpPr>
          <p:cNvPr id="4" name="Subtitle 3"/>
          <p:cNvSpPr>
            <a:spLocks noGrp="1"/>
          </p:cNvSpPr>
          <p:nvPr>
            <p:ph type="subTitle" idx="1"/>
          </p:nvPr>
        </p:nvSpPr>
        <p:spPr>
          <a:xfrm>
            <a:off x="2209800" y="5791200"/>
            <a:ext cx="6616700" cy="609600"/>
          </a:xfrm>
        </p:spPr>
        <p:txBody>
          <a:bodyPr/>
          <a:lstStyle/>
          <a:p>
            <a:pPr algn="r"/>
            <a:r>
              <a:rPr lang="mn-MN" sz="1800" dirty="0" smtClean="0"/>
              <a:t>Монголын ОҮИТБС-ын Ажлын алба</a:t>
            </a:r>
            <a:endParaRPr lang="en-US" sz="1800" dirty="0"/>
          </a:p>
        </p:txBody>
      </p:sp>
      <p:pic>
        <p:nvPicPr>
          <p:cNvPr id="100356" name="Picture 4" descr="Picture1 Logo 2007 11 09"/>
          <p:cNvPicPr>
            <a:picLocks noChangeAspect="1" noChangeArrowheads="1"/>
          </p:cNvPicPr>
          <p:nvPr/>
        </p:nvPicPr>
        <p:blipFill>
          <a:blip r:embed="rId2">
            <a:clrChange>
              <a:clrFrom>
                <a:srgbClr val="FDFDFD"/>
              </a:clrFrom>
              <a:clrTo>
                <a:srgbClr val="FDFDFD">
                  <a:alpha val="0"/>
                </a:srgbClr>
              </a:clrTo>
            </a:clrChange>
          </a:blip>
          <a:srcRect/>
          <a:stretch>
            <a:fillRect/>
          </a:stretch>
        </p:blipFill>
        <p:spPr bwMode="auto">
          <a:xfrm>
            <a:off x="990600" y="1371600"/>
            <a:ext cx="1370013" cy="13589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609600" y="457200"/>
          <a:ext cx="5410194" cy="2590801"/>
        </p:xfrm>
        <a:graphic>
          <a:graphicData uri="http://schemas.openxmlformats.org/drawingml/2006/table">
            <a:tbl>
              <a:tblPr>
                <a:tableStyleId>{5FD0F851-EC5A-4D38-B0AD-8093EC10F338}</a:tableStyleId>
              </a:tblPr>
              <a:tblGrid>
                <a:gridCol w="1427222"/>
                <a:gridCol w="568996"/>
                <a:gridCol w="568996"/>
                <a:gridCol w="568996"/>
                <a:gridCol w="568996"/>
                <a:gridCol w="568996"/>
                <a:gridCol w="568996"/>
                <a:gridCol w="568996"/>
              </a:tblGrid>
              <a:tr h="315951">
                <a:tc>
                  <a:txBody>
                    <a:bodyPr/>
                    <a:lstStyle/>
                    <a:p>
                      <a:pPr algn="ctr" fontAlgn="b"/>
                      <a:r>
                        <a:rPr lang="en-US" sz="1000" u="none" strike="noStrike" dirty="0"/>
                        <a:t> </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2006</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2007</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2008</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2009</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2010</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2011</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c>
                  <a:txBody>
                    <a:bodyPr/>
                    <a:lstStyle/>
                    <a:p>
                      <a:pPr algn="ctr" fontAlgn="b"/>
                      <a:r>
                        <a:rPr lang="en-US" sz="1000" u="none" strike="noStrike" dirty="0"/>
                        <a:t>2012</a:t>
                      </a:r>
                      <a:endParaRPr lang="en-US" sz="1000" b="0" i="0" u="none" strike="noStrike" dirty="0">
                        <a:solidFill>
                          <a:srgbClr val="000000"/>
                        </a:solidFill>
                        <a:latin typeface="Arial" pitchFamily="34" charset="0"/>
                        <a:cs typeface="Arial" pitchFamily="34" charset="0"/>
                      </a:endParaRPr>
                    </a:p>
                  </a:txBody>
                  <a:tcPr marL="0" marR="0" marT="0" marB="0" anchor="ctr">
                    <a:lnB w="12700" cap="flat" cmpd="sng" algn="ctr">
                      <a:solidFill>
                        <a:schemeClr val="tx1"/>
                      </a:solidFill>
                      <a:prstDash val="solid"/>
                      <a:round/>
                      <a:headEnd type="none" w="med" len="med"/>
                      <a:tailEnd type="none" w="med" len="med"/>
                    </a:lnB>
                  </a:tcPr>
                </a:tc>
              </a:tr>
              <a:tr h="505522">
                <a:tc>
                  <a:txBody>
                    <a:bodyPr/>
                    <a:lstStyle/>
                    <a:p>
                      <a:pPr algn="l" fontAlgn="b"/>
                      <a:r>
                        <a:rPr lang="mn-MN" sz="1000" u="none" strike="noStrike" dirty="0">
                          <a:latin typeface="Arial" pitchFamily="34" charset="0"/>
                          <a:cs typeface="Arial" pitchFamily="34" charset="0"/>
                        </a:rPr>
                        <a:t>Улсын төсвийн урсгал орлого</a:t>
                      </a:r>
                      <a:endParaRPr lang="mn-MN" sz="1000" b="0" i="0" u="none" strike="noStrike" dirty="0">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dirty="0">
                          <a:latin typeface="Arial" pitchFamily="34" charset="0"/>
                          <a:cs typeface="Arial" pitchFamily="34" charset="0"/>
                        </a:rPr>
                        <a:t>   1,354,098 </a:t>
                      </a:r>
                      <a:endParaRPr lang="en-US" sz="1000" b="0" i="0" u="none" strike="noStrike" dirty="0">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dirty="0">
                          <a:latin typeface="Arial" pitchFamily="34" charset="0"/>
                          <a:cs typeface="Arial" pitchFamily="34" charset="0"/>
                        </a:rPr>
                        <a:t>   1,855,936 </a:t>
                      </a:r>
                      <a:endParaRPr lang="en-US" sz="1000" b="0" i="0" u="none" strike="noStrike" dirty="0">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a:latin typeface="Arial" pitchFamily="34" charset="0"/>
                          <a:cs typeface="Arial" pitchFamily="34" charset="0"/>
                        </a:rPr>
                        <a:t>   2,151,049 </a:t>
                      </a:r>
                      <a:endParaRPr lang="en-US" sz="1000" b="0" i="0" u="none" strike="noStrike">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dirty="0">
                          <a:latin typeface="Arial" pitchFamily="34" charset="0"/>
                          <a:cs typeface="Arial" pitchFamily="34" charset="0"/>
                        </a:rPr>
                        <a:t>   1,972,619 </a:t>
                      </a:r>
                      <a:endParaRPr lang="en-US" sz="1000" b="0" i="0" u="none" strike="noStrike" dirty="0">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dirty="0">
                          <a:latin typeface="Arial" pitchFamily="34" charset="0"/>
                          <a:cs typeface="Arial" pitchFamily="34" charset="0"/>
                        </a:rPr>
                        <a:t>   2,670,243 </a:t>
                      </a:r>
                      <a:endParaRPr lang="en-US" sz="1000" b="0" i="0" u="none" strike="noStrike" dirty="0">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a:latin typeface="Arial" pitchFamily="34" charset="0"/>
                          <a:cs typeface="Arial" pitchFamily="34" charset="0"/>
                        </a:rPr>
                        <a:t>   4,018,298 </a:t>
                      </a:r>
                      <a:endParaRPr lang="en-US" sz="1000" b="0" i="0" u="none" strike="noStrike">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b"/>
                      <a:r>
                        <a:rPr lang="en-US" sz="1000" u="none" strike="noStrike" dirty="0">
                          <a:latin typeface="Arial" pitchFamily="34" charset="0"/>
                          <a:cs typeface="Arial" pitchFamily="34" charset="0"/>
                        </a:rPr>
                        <a:t>   4,840,792 </a:t>
                      </a:r>
                      <a:endParaRPr lang="en-US" sz="1000" b="0" i="0" u="none" strike="noStrike" dirty="0">
                        <a:solidFill>
                          <a:srgbClr val="000000"/>
                        </a:solidFill>
                        <a:latin typeface="Arial" pitchFamily="34" charset="0"/>
                        <a:cs typeface="Arial" pitchFamily="34" charset="0"/>
                      </a:endParaRPr>
                    </a:p>
                  </a:txBody>
                  <a:tcPr marL="0" marR="0" marT="0" marB="0" anchor="ctr">
                    <a:lnT w="12700" cap="flat" cmpd="sng" algn="ctr">
                      <a:solidFill>
                        <a:schemeClr val="tx1"/>
                      </a:solidFill>
                      <a:prstDash val="solid"/>
                      <a:round/>
                      <a:headEnd type="none" w="med" len="med"/>
                      <a:tailEnd type="none" w="med" len="med"/>
                    </a:lnT>
                  </a:tcPr>
                </a:tc>
              </a:tr>
              <a:tr h="505522">
                <a:tc>
                  <a:txBody>
                    <a:bodyPr/>
                    <a:lstStyle/>
                    <a:p>
                      <a:pPr algn="l" fontAlgn="b"/>
                      <a:r>
                        <a:rPr lang="mn-MN" sz="1000" u="none" strike="noStrike" dirty="0">
                          <a:latin typeface="Arial" pitchFamily="34" charset="0"/>
                          <a:cs typeface="Arial" pitchFamily="34" charset="0"/>
                        </a:rPr>
                        <a:t>Нэгтгэлийн тайлангаар нотлогдсон дүн</a:t>
                      </a:r>
                      <a:endParaRPr lang="mn-MN"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492,287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745,000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686,053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737,524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1,275,694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2,150,808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   1,594,115 </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r>
              <a:tr h="631903">
                <a:tc>
                  <a:txBody>
                    <a:bodyPr/>
                    <a:lstStyle/>
                    <a:p>
                      <a:pPr algn="l" fontAlgn="b"/>
                      <a:r>
                        <a:rPr lang="mn-MN" sz="1000" u="none" strike="noStrike" dirty="0">
                          <a:latin typeface="Arial" pitchFamily="34" charset="0"/>
                          <a:cs typeface="Arial" pitchFamily="34" charset="0"/>
                        </a:rPr>
                        <a:t>Улсын төсвийн урсгал орлогын дүнд эзлэх хувь</a:t>
                      </a:r>
                      <a:endParaRPr lang="mn-MN"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36%</a:t>
                      </a:r>
                      <a:endParaRPr lang="en-US"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40%</a:t>
                      </a:r>
                      <a:endParaRPr lang="en-US"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32%</a:t>
                      </a:r>
                      <a:endParaRPr lang="en-US"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37%</a:t>
                      </a:r>
                      <a:endParaRPr lang="en-US"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48%</a:t>
                      </a:r>
                      <a:endParaRPr lang="en-US"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54%</a:t>
                      </a:r>
                      <a:endParaRPr lang="en-US" sz="1000" b="0"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en-US" sz="1000" u="none" strike="noStrike" dirty="0">
                          <a:latin typeface="Arial" pitchFamily="34" charset="0"/>
                          <a:cs typeface="Arial" pitchFamily="34" charset="0"/>
                        </a:rPr>
                        <a:t>33%</a:t>
                      </a:r>
                      <a:endParaRPr lang="en-US" sz="1000" b="0" i="0" u="none" strike="noStrike" dirty="0">
                        <a:solidFill>
                          <a:srgbClr val="000000"/>
                        </a:solidFill>
                        <a:latin typeface="Arial" pitchFamily="34" charset="0"/>
                        <a:cs typeface="Arial" pitchFamily="34" charset="0"/>
                      </a:endParaRPr>
                    </a:p>
                  </a:txBody>
                  <a:tcPr marL="0" marR="0" marT="0" marB="0" anchor="ctr"/>
                </a:tc>
              </a:tr>
              <a:tr h="631903">
                <a:tc>
                  <a:txBody>
                    <a:bodyPr/>
                    <a:lstStyle/>
                    <a:p>
                      <a:pPr algn="l" fontAlgn="b"/>
                      <a:r>
                        <a:rPr lang="mn-MN" sz="1000" u="none" strike="noStrike" dirty="0">
                          <a:latin typeface="Arial" pitchFamily="34" charset="0"/>
                          <a:cs typeface="Arial" pitchFamily="34" charset="0"/>
                        </a:rPr>
                        <a:t>Нэгтгэлийн тайланд хамрагдсан компани</a:t>
                      </a:r>
                      <a:endParaRPr lang="mn-MN"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25</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38</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46</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101</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150</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200</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c>
                  <a:txBody>
                    <a:bodyPr/>
                    <a:lstStyle/>
                    <a:p>
                      <a:pPr algn="ctr" fontAlgn="b"/>
                      <a:r>
                        <a:rPr lang="en-US" sz="1000" u="none" strike="noStrike" dirty="0">
                          <a:latin typeface="Arial" pitchFamily="34" charset="0"/>
                          <a:cs typeface="Arial" pitchFamily="34" charset="0"/>
                        </a:rPr>
                        <a:t>200</a:t>
                      </a:r>
                      <a:endParaRPr lang="en-US" sz="1000" b="0" i="0" u="none" strike="noStrike" dirty="0">
                        <a:solidFill>
                          <a:srgbClr val="000000"/>
                        </a:solidFill>
                        <a:latin typeface="Arial" pitchFamily="34" charset="0"/>
                        <a:cs typeface="Arial" pitchFamily="34" charset="0"/>
                      </a:endParaRPr>
                    </a:p>
                  </a:txBody>
                  <a:tcPr marL="0" marR="0" marT="0" marB="0" anchor="ctr">
                    <a:solidFill>
                      <a:schemeClr val="accent5">
                        <a:lumMod val="20000"/>
                        <a:lumOff val="80000"/>
                      </a:schemeClr>
                    </a:solidFill>
                  </a:tcPr>
                </a:tc>
              </a:tr>
            </a:tbl>
          </a:graphicData>
        </a:graphic>
      </p:graphicFrame>
      <p:pic>
        <p:nvPicPr>
          <p:cNvPr id="8193" name="Picture 1"/>
          <p:cNvPicPr>
            <a:picLocks noChangeAspect="1" noChangeArrowheads="1"/>
          </p:cNvPicPr>
          <p:nvPr/>
        </p:nvPicPr>
        <p:blipFill>
          <a:blip r:embed="rId2"/>
          <a:srcRect/>
          <a:stretch>
            <a:fillRect/>
          </a:stretch>
        </p:blipFill>
        <p:spPr bwMode="auto">
          <a:xfrm>
            <a:off x="762000" y="3276600"/>
            <a:ext cx="4048125" cy="2901950"/>
          </a:xfrm>
          <a:prstGeom prst="rect">
            <a:avLst/>
          </a:prstGeom>
          <a:noFill/>
          <a:ln w="9525">
            <a:noFill/>
            <a:miter lim="800000"/>
            <a:headEnd/>
            <a:tailEnd/>
          </a:ln>
          <a:effectLst/>
        </p:spPr>
      </p:pic>
      <p:pic>
        <p:nvPicPr>
          <p:cNvPr id="8194" name="Picture 2"/>
          <p:cNvPicPr>
            <a:picLocks noChangeAspect="1" noChangeArrowheads="1"/>
          </p:cNvPicPr>
          <p:nvPr/>
        </p:nvPicPr>
        <p:blipFill>
          <a:blip r:embed="rId3"/>
          <a:srcRect/>
          <a:stretch>
            <a:fillRect/>
          </a:stretch>
        </p:blipFill>
        <p:spPr bwMode="auto">
          <a:xfrm>
            <a:off x="6400800" y="457200"/>
            <a:ext cx="3124200" cy="2590800"/>
          </a:xfrm>
          <a:prstGeom prst="rect">
            <a:avLst/>
          </a:prstGeom>
          <a:noFill/>
          <a:ln w="9525">
            <a:noFill/>
            <a:miter lim="800000"/>
            <a:headEnd/>
            <a:tailEnd/>
          </a:ln>
          <a:effectLst/>
        </p:spPr>
      </p:pic>
      <p:pic>
        <p:nvPicPr>
          <p:cNvPr id="8195" name="Picture 3"/>
          <p:cNvPicPr>
            <a:picLocks noChangeAspect="1" noChangeArrowheads="1"/>
          </p:cNvPicPr>
          <p:nvPr/>
        </p:nvPicPr>
        <p:blipFill>
          <a:blip r:embed="rId4"/>
          <a:srcRect/>
          <a:stretch>
            <a:fillRect/>
          </a:stretch>
        </p:blipFill>
        <p:spPr bwMode="auto">
          <a:xfrm>
            <a:off x="5638800" y="3276600"/>
            <a:ext cx="3810000" cy="2768600"/>
          </a:xfrm>
          <a:prstGeom prst="rect">
            <a:avLst/>
          </a:prstGeom>
          <a:noFill/>
          <a:ln w="9525">
            <a:noFill/>
            <a:miter lim="800000"/>
            <a:headEnd/>
            <a:tailEnd/>
          </a:ln>
          <a:effectLst/>
        </p:spPr>
      </p:pic>
    </p:spTree>
    <p:extLst>
      <p:ext uri="{BB962C8B-B14F-4D97-AF65-F5344CB8AC3E}">
        <p14:creationId xmlns="" xmlns:p14="http://schemas.microsoft.com/office/powerpoint/2010/main" val="1230914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idx="1"/>
          </p:nvPr>
        </p:nvSpPr>
        <p:spPr>
          <a:xfrm>
            <a:off x="762000" y="914400"/>
            <a:ext cx="8534400" cy="5334000"/>
          </a:xfrm>
        </p:spPr>
        <p:txBody>
          <a:bodyPr/>
          <a:lstStyle/>
          <a:p>
            <a:pPr>
              <a:lnSpc>
                <a:spcPct val="80000"/>
              </a:lnSpc>
              <a:buFont typeface="Wingdings" pitchFamily="2" charset="2"/>
              <a:buNone/>
            </a:pPr>
            <a:r>
              <a:rPr lang="en-US" sz="1600" dirty="0"/>
              <a:t>	</a:t>
            </a:r>
            <a:endParaRPr lang="en-US" sz="1600" dirty="0" smtClean="0"/>
          </a:p>
          <a:p>
            <a:pPr algn="just">
              <a:lnSpc>
                <a:spcPct val="80000"/>
              </a:lnSpc>
            </a:pPr>
            <a:r>
              <a:rPr lang="mn-MN" sz="2000" dirty="0" smtClean="0"/>
              <a:t>Засгийн газар, компаниудын үйл ажиллагааны талаар урьд өмнө хаалттай байсан мэдээллийг ил тод болгосон</a:t>
            </a:r>
            <a:r>
              <a:rPr lang="en-US" sz="2000" dirty="0" smtClean="0"/>
              <a:t>:</a:t>
            </a:r>
          </a:p>
          <a:p>
            <a:pPr lvl="1" algn="just">
              <a:lnSpc>
                <a:spcPct val="80000"/>
              </a:lnSpc>
            </a:pPr>
            <a:r>
              <a:rPr lang="mn-MN" sz="2000" dirty="0" smtClean="0"/>
              <a:t>Улсын </a:t>
            </a:r>
            <a:r>
              <a:rPr lang="mn-MN" sz="2000" dirty="0"/>
              <a:t>төсвийн орлогын томоохон хэсгийг ил болгосон</a:t>
            </a:r>
            <a:r>
              <a:rPr lang="en-US" sz="2000" dirty="0"/>
              <a:t> (</a:t>
            </a:r>
            <a:r>
              <a:rPr lang="mn-MN" sz="2000" dirty="0" smtClean="0"/>
              <a:t>30-50 </a:t>
            </a:r>
            <a:r>
              <a:rPr lang="mn-MN" sz="2000" dirty="0"/>
              <a:t>хувь</a:t>
            </a:r>
            <a:r>
              <a:rPr lang="en-US" sz="2000" dirty="0"/>
              <a:t>)</a:t>
            </a:r>
          </a:p>
          <a:p>
            <a:pPr lvl="1" algn="just">
              <a:lnSpc>
                <a:spcPct val="80000"/>
              </a:lnSpc>
            </a:pPr>
            <a:r>
              <a:rPr lang="mn-MN" sz="2000" dirty="0"/>
              <a:t>Олборлох үйлдвэрлэлийн томоохон компаниудын татвар, төлбөрийн хэмжээг ил болгосон</a:t>
            </a:r>
            <a:r>
              <a:rPr lang="en-US" sz="2000" dirty="0"/>
              <a:t>.  </a:t>
            </a:r>
          </a:p>
          <a:p>
            <a:pPr algn="just">
              <a:lnSpc>
                <a:spcPct val="80000"/>
              </a:lnSpc>
            </a:pPr>
            <a:r>
              <a:rPr lang="mn-MN" sz="2000" dirty="0"/>
              <a:t>Нээлттэй байдал, сайн засаглал, хариуцлагатай уул уурхайг хөгжүүлэхэд практикийн хувь нэмэр оруулж байна</a:t>
            </a:r>
            <a:r>
              <a:rPr lang="mn-MN" sz="2000" dirty="0" smtClean="0"/>
              <a:t>.</a:t>
            </a:r>
            <a:endParaRPr lang="en-US" sz="2000" dirty="0" smtClean="0"/>
          </a:p>
          <a:p>
            <a:pPr algn="just">
              <a:lnSpc>
                <a:spcPct val="80000"/>
              </a:lnSpc>
            </a:pPr>
            <a:r>
              <a:rPr lang="mn-MN" sz="2000" dirty="0" smtClean="0"/>
              <a:t>Засгийн </a:t>
            </a:r>
            <a:r>
              <a:rPr lang="mn-MN" sz="2000" dirty="0"/>
              <a:t>газар, Компани, Иргэний нийгмийн тогтвортой хамтын ажиллагааг бодитой </a:t>
            </a:r>
            <a:r>
              <a:rPr lang="mn-MN" sz="2000" dirty="0" smtClean="0"/>
              <a:t>болгосон.</a:t>
            </a:r>
            <a:endParaRPr lang="en-US" sz="2000" dirty="0"/>
          </a:p>
          <a:p>
            <a:pPr algn="just">
              <a:lnSpc>
                <a:spcPct val="80000"/>
              </a:lnSpc>
            </a:pPr>
            <a:r>
              <a:rPr lang="mn-MN" sz="2000" dirty="0"/>
              <a:t>Аудитаар нотлогдсон зөв мэдээллийг нийгэмд хүргэсэн, түүний дагуу зөв дүгнэлт хийх бололцоотой </a:t>
            </a:r>
            <a:r>
              <a:rPr lang="mn-MN" sz="2000" dirty="0" smtClean="0"/>
              <a:t>болсон.</a:t>
            </a:r>
          </a:p>
          <a:p>
            <a:pPr algn="just">
              <a:lnSpc>
                <a:spcPct val="80000"/>
              </a:lnSpc>
            </a:pPr>
            <a:r>
              <a:rPr lang="mn-MN" sz="2000" dirty="0" smtClean="0"/>
              <a:t>Засгийн газар, компаниудын удирдах ажилтнуудын хариуцлагатай байдал нэмэгдсэн, хандлага өөрчлөгдөж бай</a:t>
            </a:r>
            <a:r>
              <a:rPr lang="mn-MN" sz="1600" dirty="0" smtClean="0"/>
              <a:t>на.</a:t>
            </a:r>
            <a:endParaRPr lang="en-US" sz="1600" dirty="0" smtClean="0"/>
          </a:p>
          <a:p>
            <a:pPr lvl="1" algn="just">
              <a:lnSpc>
                <a:spcPct val="80000"/>
              </a:lnSpc>
            </a:pPr>
            <a:r>
              <a:rPr lang="en-US" sz="1600" dirty="0" smtClean="0"/>
              <a:t>2010 </a:t>
            </a:r>
            <a:r>
              <a:rPr lang="mn-MN" sz="1600" dirty="0" smtClean="0"/>
              <a:t>онд Сангийн сайд 45 тоот тушаал гаргаж, олборлох үйлдвэрлэлээс төрийн бүх шатны байгууллага хандив хүлээн авсан бол бүртгэж, зарцуулалтыг тайлагнаж байхыг журамласан.</a:t>
            </a:r>
          </a:p>
          <a:p>
            <a:pPr lvl="1" algn="just">
              <a:lnSpc>
                <a:spcPct val="80000"/>
              </a:lnSpc>
            </a:pPr>
            <a:r>
              <a:rPr lang="mn-MN" sz="1600" dirty="0" smtClean="0"/>
              <a:t>2013 оноос эхлэн “Төсвийн хууль”- иар хандив тусламжийг зөвхөн эрүүл мэнд, боловсрол, соёлын байгууллагууд авч болохоор зохицуулсан</a:t>
            </a:r>
            <a:r>
              <a:rPr lang="mn-MN" sz="1200" dirty="0" smtClean="0"/>
              <a:t>.</a:t>
            </a:r>
            <a:endParaRPr lang="mn-MN" sz="1200" dirty="0"/>
          </a:p>
          <a:p>
            <a:pPr>
              <a:lnSpc>
                <a:spcPct val="80000"/>
              </a:lnSpc>
              <a:buNone/>
            </a:pPr>
            <a:endParaRPr lang="mn-MN" sz="1600" dirty="0">
              <a:latin typeface="+mj-lt"/>
            </a:endParaRPr>
          </a:p>
          <a:p>
            <a:pPr lvl="1">
              <a:lnSpc>
                <a:spcPct val="80000"/>
              </a:lnSpc>
            </a:pPr>
            <a:endParaRPr lang="en-US" sz="1600" dirty="0">
              <a:latin typeface="+mj-lt"/>
            </a:endParaRPr>
          </a:p>
          <a:p>
            <a:pPr>
              <a:lnSpc>
                <a:spcPct val="80000"/>
              </a:lnSpc>
            </a:pPr>
            <a:endParaRPr lang="en-US" sz="2000" dirty="0"/>
          </a:p>
        </p:txBody>
      </p:sp>
      <p:sp>
        <p:nvSpPr>
          <p:cNvPr id="4" name="Slide Number Placeholder 5"/>
          <p:cNvSpPr>
            <a:spLocks noGrp="1"/>
          </p:cNvSpPr>
          <p:nvPr>
            <p:ph type="sldNum" sz="quarter" idx="12"/>
          </p:nvPr>
        </p:nvSpPr>
        <p:spPr/>
        <p:txBody>
          <a:bodyPr/>
          <a:lstStyle/>
          <a:p>
            <a:fld id="{8CA7269C-1476-4DAD-B825-94289355763A}" type="slidenum">
              <a:rPr lang="en-US" altLang="en-US"/>
              <a:pPr/>
              <a:t>11</a:t>
            </a:fld>
            <a:endParaRPr lang="en-US" altLang="en-US"/>
          </a:p>
        </p:txBody>
      </p:sp>
      <p:sp>
        <p:nvSpPr>
          <p:cNvPr id="147459" name="Text Box 3"/>
          <p:cNvSpPr txBox="1">
            <a:spLocks noChangeArrowheads="1"/>
          </p:cNvSpPr>
          <p:nvPr/>
        </p:nvSpPr>
        <p:spPr bwMode="auto">
          <a:xfrm>
            <a:off x="742950" y="381000"/>
            <a:ext cx="8274050" cy="641350"/>
          </a:xfrm>
          <a:prstGeom prst="rect">
            <a:avLst/>
          </a:prstGeom>
          <a:noFill/>
          <a:ln w="9525">
            <a:noFill/>
            <a:miter lim="800000"/>
            <a:headEnd/>
            <a:tailEnd/>
          </a:ln>
          <a:effectLst/>
        </p:spPr>
        <p:txBody>
          <a:bodyPr>
            <a:spAutoFit/>
          </a:bodyPr>
          <a:lstStyle/>
          <a:p>
            <a:r>
              <a:rPr lang="mn-MN" b="1" dirty="0">
                <a:solidFill>
                  <a:schemeClr val="tx2"/>
                </a:solidFill>
              </a:rPr>
              <a:t>Монгол Улсад Олборлох үйлдвэрлэлийн ил тод байдлыг хэрэгжүүлсний ач холбогдол</a:t>
            </a:r>
            <a:endParaRPr lang="en-US" b="1" dirty="0">
              <a:solidFill>
                <a:schemeClr val="tx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915400" cy="5562600"/>
          </a:xfrm>
        </p:spPr>
        <p:txBody>
          <a:bodyPr/>
          <a:lstStyle/>
          <a:p>
            <a:pPr>
              <a:buNone/>
            </a:pPr>
            <a:r>
              <a:rPr lang="mn-MN" sz="2000" b="1" cap="all" dirty="0" smtClean="0">
                <a:solidFill>
                  <a:schemeClr val="tx2">
                    <a:lumMod val="75000"/>
                  </a:schemeClr>
                </a:solidFill>
              </a:rPr>
              <a:t>МОНГОЛ УЛСЫН засгийн газрын </a:t>
            </a:r>
            <a:r>
              <a:rPr lang="en-US" sz="2000" b="1" cap="all" dirty="0" smtClean="0">
                <a:solidFill>
                  <a:schemeClr val="tx2">
                    <a:lumMod val="75000"/>
                  </a:schemeClr>
                </a:solidFill>
              </a:rPr>
              <a:t>2012</a:t>
            </a:r>
            <a:r>
              <a:rPr lang="mn-MN" sz="2000" b="1" cap="all" dirty="0" smtClean="0">
                <a:solidFill>
                  <a:schemeClr val="tx2">
                    <a:lumMod val="75000"/>
                  </a:schemeClr>
                </a:solidFill>
              </a:rPr>
              <a:t>-2016</a:t>
            </a:r>
            <a:r>
              <a:rPr lang="en-US" sz="2000" b="1" cap="all" dirty="0" smtClean="0">
                <a:solidFill>
                  <a:schemeClr val="tx2">
                    <a:lumMod val="75000"/>
                  </a:schemeClr>
                </a:solidFill>
              </a:rPr>
              <a:t> </a:t>
            </a:r>
            <a:r>
              <a:rPr lang="en-US" sz="2000" b="1" cap="all" dirty="0" err="1" smtClean="0">
                <a:solidFill>
                  <a:schemeClr val="tx2">
                    <a:lumMod val="75000"/>
                  </a:schemeClr>
                </a:solidFill>
              </a:rPr>
              <a:t>он</a:t>
            </a:r>
            <a:r>
              <a:rPr lang="mn-MN" sz="2000" b="1" cap="all" dirty="0" smtClean="0">
                <a:solidFill>
                  <a:schemeClr val="tx2">
                    <a:lumMod val="75000"/>
                  </a:schemeClr>
                </a:solidFill>
              </a:rPr>
              <a:t>д хэрэгжүүлэх үйл ажиллагааны хөтөлбөр- өөс </a:t>
            </a:r>
            <a:endParaRPr lang="en-US" sz="2000" dirty="0" smtClean="0">
              <a:solidFill>
                <a:schemeClr val="tx2">
                  <a:lumMod val="75000"/>
                </a:schemeClr>
              </a:solidFill>
            </a:endParaRPr>
          </a:p>
          <a:p>
            <a:pPr lvl="0" algn="just"/>
            <a:r>
              <a:rPr lang="mn-MN" sz="2000" dirty="0" smtClean="0"/>
              <a:t>алтны олборлолт, хадгалалт, борлуулалтыг ил тод болгох</a:t>
            </a:r>
            <a:r>
              <a:rPr lang="en-US" sz="2000" dirty="0" smtClean="0"/>
              <a:t>;</a:t>
            </a:r>
          </a:p>
          <a:p>
            <a:pPr lvl="0" algn="just"/>
            <a:r>
              <a:rPr lang="mn-MN" sz="2000" dirty="0" smtClean="0"/>
              <a:t>олборлох үйлдвэрлэлийн ил тод байдлын санаачилга болон хариуцлагатай уул уурхайг хөгжүүлэх санаачилга, тэдгээрийн зарчмууд болон стандартыг нэвтрүүлэх</a:t>
            </a:r>
            <a:r>
              <a:rPr lang="en-US" sz="2000" dirty="0" smtClean="0"/>
              <a:t>;</a:t>
            </a:r>
            <a:r>
              <a:rPr lang="mn-MN" sz="2000" dirty="0" smtClean="0"/>
              <a:t> </a:t>
            </a:r>
            <a:endParaRPr lang="en-US" sz="2000" dirty="0" smtClean="0"/>
          </a:p>
          <a:p>
            <a:pPr lvl="0" algn="just"/>
            <a:r>
              <a:rPr lang="mn-MN" sz="2000" dirty="0" smtClean="0"/>
              <a:t>байгалийн нөөцийн эдийн засгийн статистикийг шинэчилж, улсын эдийн засаг, санхүүд эрдэс баялгийн салбарын үзүүлж байгаа нөлөөллийн үзүүлэлтийг системтэй тооцоолох аргачлалыг холбогдох эрх бүхий байгууллагатай хамтран хэрэгжүүлэх тогтолцоог бий болгох</a:t>
            </a:r>
            <a:r>
              <a:rPr lang="en-US" sz="2000" dirty="0" smtClean="0"/>
              <a:t>;</a:t>
            </a:r>
            <a:r>
              <a:rPr lang="mn-MN" sz="2000" dirty="0" smtClean="0"/>
              <a:t> </a:t>
            </a:r>
            <a:endParaRPr lang="en-US" sz="2000" dirty="0" smtClean="0"/>
          </a:p>
          <a:p>
            <a:pPr lvl="0" algn="just"/>
            <a:r>
              <a:rPr lang="mn-MN" sz="2000" dirty="0" smtClean="0"/>
              <a:t>тусгай зөвшөөрлийн арилжаанд ил тод байдлыг бүрдүүлэх</a:t>
            </a:r>
            <a:r>
              <a:rPr lang="en-US" sz="2000" dirty="0" smtClean="0"/>
              <a:t>;</a:t>
            </a:r>
          </a:p>
          <a:p>
            <a:pPr lvl="0" algn="just"/>
            <a:r>
              <a:rPr lang="mn-MN" sz="2000" dirty="0" smtClean="0"/>
              <a:t>б</a:t>
            </a:r>
            <a:r>
              <a:rPr lang="en-US" sz="2000" dirty="0" err="1" smtClean="0"/>
              <a:t>айгаль</a:t>
            </a:r>
            <a:r>
              <a:rPr lang="en-US" sz="2000" dirty="0" smtClean="0"/>
              <a:t> </a:t>
            </a:r>
            <a:r>
              <a:rPr lang="en-US" sz="2000" dirty="0" err="1" smtClean="0"/>
              <a:t>орчинд</a:t>
            </a:r>
            <a:r>
              <a:rPr lang="en-US" sz="2000" dirty="0" smtClean="0"/>
              <a:t> </a:t>
            </a:r>
            <a:r>
              <a:rPr lang="en-US" sz="2000" dirty="0" err="1" smtClean="0"/>
              <a:t>ээлтэй</a:t>
            </a:r>
            <a:r>
              <a:rPr lang="en-US" sz="2000" dirty="0" smtClean="0"/>
              <a:t>, </a:t>
            </a:r>
            <a:r>
              <a:rPr lang="en-US" sz="2000" dirty="0" err="1" smtClean="0"/>
              <a:t>шилдэг</a:t>
            </a:r>
            <a:r>
              <a:rPr lang="en-US" sz="2000" dirty="0" smtClean="0"/>
              <a:t> </a:t>
            </a:r>
            <a:r>
              <a:rPr lang="en-US" sz="2000" dirty="0" err="1" smtClean="0"/>
              <a:t>техник</a:t>
            </a:r>
            <a:r>
              <a:rPr lang="en-US" sz="2000" dirty="0" smtClean="0"/>
              <a:t>, </a:t>
            </a:r>
            <a:r>
              <a:rPr lang="en-US" sz="2000" dirty="0" err="1" smtClean="0"/>
              <a:t>технологийг</a:t>
            </a:r>
            <a:r>
              <a:rPr lang="en-US" sz="2000" dirty="0" smtClean="0"/>
              <a:t> </a:t>
            </a:r>
            <a:r>
              <a:rPr lang="en-US" sz="2000" dirty="0" err="1" smtClean="0"/>
              <a:t>уул</a:t>
            </a:r>
            <a:r>
              <a:rPr lang="en-US" sz="2000" dirty="0" smtClean="0"/>
              <a:t> </a:t>
            </a:r>
            <a:r>
              <a:rPr lang="en-US" sz="2000" dirty="0" err="1" smtClean="0"/>
              <a:t>уурхайн</a:t>
            </a:r>
            <a:r>
              <a:rPr lang="en-US" sz="2000" dirty="0" smtClean="0"/>
              <a:t> </a:t>
            </a:r>
            <a:r>
              <a:rPr lang="en-US" sz="2000" dirty="0" err="1" smtClean="0"/>
              <a:t>үйлдвэрлэлд</a:t>
            </a:r>
            <a:r>
              <a:rPr lang="en-US" sz="2000" dirty="0" smtClean="0"/>
              <a:t> </a:t>
            </a:r>
            <a:r>
              <a:rPr lang="en-US" sz="2000" dirty="0" err="1" smtClean="0"/>
              <a:t>нэвтрүүлэхэд</a:t>
            </a:r>
            <a:r>
              <a:rPr lang="en-US" sz="2000" dirty="0" smtClean="0"/>
              <a:t> </a:t>
            </a:r>
            <a:r>
              <a:rPr lang="en-US" sz="2000" dirty="0" err="1" smtClean="0"/>
              <a:t>дэмжлэг</a:t>
            </a:r>
            <a:r>
              <a:rPr lang="en-US" sz="2000" dirty="0" smtClean="0"/>
              <a:t> </a:t>
            </a:r>
            <a:r>
              <a:rPr lang="en-US" sz="2000" dirty="0" err="1" smtClean="0"/>
              <a:t>үзүүлж</a:t>
            </a:r>
            <a:r>
              <a:rPr lang="en-US" sz="2000" dirty="0" smtClean="0"/>
              <a:t>, </a:t>
            </a:r>
            <a:r>
              <a:rPr lang="en-US" sz="2000" dirty="0" err="1" smtClean="0"/>
              <a:t>эвдрэлд</a:t>
            </a:r>
            <a:r>
              <a:rPr lang="en-US" sz="2000" dirty="0" smtClean="0"/>
              <a:t> </a:t>
            </a:r>
            <a:r>
              <a:rPr lang="en-US" sz="2000" dirty="0" err="1" smtClean="0"/>
              <a:t>орсон</a:t>
            </a:r>
            <a:r>
              <a:rPr lang="en-US" sz="2000" dirty="0" smtClean="0"/>
              <a:t> </a:t>
            </a:r>
            <a:r>
              <a:rPr lang="en-US" sz="2000" dirty="0" err="1" smtClean="0"/>
              <a:t>талбай</a:t>
            </a:r>
            <a:r>
              <a:rPr lang="mn-MN" sz="2000" dirty="0" smtClean="0"/>
              <a:t>н</a:t>
            </a:r>
            <a:r>
              <a:rPr lang="en-US" sz="2000" dirty="0" smtClean="0"/>
              <a:t> </a:t>
            </a:r>
            <a:r>
              <a:rPr lang="en-US" sz="2000" dirty="0" err="1" smtClean="0"/>
              <a:t>тоол</a:t>
            </a:r>
            <a:r>
              <a:rPr lang="mn-MN" sz="2000" dirty="0" smtClean="0"/>
              <a:t>лого хийж</a:t>
            </a:r>
            <a:r>
              <a:rPr lang="en-US" sz="2000" dirty="0" smtClean="0"/>
              <a:t> </a:t>
            </a:r>
            <a:r>
              <a:rPr lang="en-US" sz="2000" dirty="0" err="1" smtClean="0"/>
              <a:t>буруутай</a:t>
            </a:r>
            <a:r>
              <a:rPr lang="en-US" sz="2000" dirty="0" smtClean="0"/>
              <a:t> </a:t>
            </a:r>
            <a:r>
              <a:rPr lang="en-US" sz="2000" dirty="0" err="1" smtClean="0"/>
              <a:t>этгээдээр</a:t>
            </a:r>
            <a:r>
              <a:rPr lang="en-US" sz="2000" dirty="0" smtClean="0"/>
              <a:t> </a:t>
            </a:r>
            <a:r>
              <a:rPr lang="en-US" sz="2000" dirty="0" err="1" smtClean="0"/>
              <a:t>нөхөн</a:t>
            </a:r>
            <a:r>
              <a:rPr lang="en-US" sz="2000" dirty="0" smtClean="0"/>
              <a:t> </a:t>
            </a:r>
            <a:r>
              <a:rPr lang="en-US" sz="2000" dirty="0" err="1" smtClean="0"/>
              <a:t>сэргээлгэж</a:t>
            </a:r>
            <a:r>
              <a:rPr lang="en-US" sz="2000" dirty="0" smtClean="0"/>
              <a:t>, </a:t>
            </a:r>
            <a:r>
              <a:rPr lang="en-US" sz="2000" dirty="0" err="1" smtClean="0"/>
              <a:t>цаашид</a:t>
            </a:r>
            <a:r>
              <a:rPr lang="en-US" sz="2000" dirty="0" smtClean="0"/>
              <a:t> </a:t>
            </a:r>
            <a:r>
              <a:rPr lang="en-US" sz="2000" dirty="0" err="1" smtClean="0"/>
              <a:t>нөхөн</a:t>
            </a:r>
            <a:r>
              <a:rPr lang="en-US" sz="2000" dirty="0" smtClean="0"/>
              <a:t> </a:t>
            </a:r>
            <a:r>
              <a:rPr lang="en-US" sz="2000" dirty="0" err="1" smtClean="0"/>
              <a:t>сэргээлтийн</a:t>
            </a:r>
            <a:r>
              <a:rPr lang="en-US" sz="2000" dirty="0" smtClean="0"/>
              <a:t> </a:t>
            </a:r>
            <a:r>
              <a:rPr lang="en-US" sz="2000" dirty="0" err="1" smtClean="0"/>
              <a:t>зардлыг</a:t>
            </a:r>
            <a:r>
              <a:rPr lang="en-US" sz="2000" dirty="0" smtClean="0"/>
              <a:t> </a:t>
            </a:r>
            <a:r>
              <a:rPr lang="en-US" sz="2000" dirty="0" err="1" smtClean="0"/>
              <a:t>улсын</a:t>
            </a:r>
            <a:r>
              <a:rPr lang="en-US" sz="2000" dirty="0" smtClean="0"/>
              <a:t> </a:t>
            </a:r>
            <a:r>
              <a:rPr lang="en-US" sz="2000" dirty="0" err="1" smtClean="0"/>
              <a:t>төсвийн</a:t>
            </a:r>
            <a:r>
              <a:rPr lang="en-US" sz="2000" dirty="0" smtClean="0"/>
              <a:t> </a:t>
            </a:r>
            <a:r>
              <a:rPr lang="mn-MN" sz="2000" dirty="0" smtClean="0"/>
              <a:t>тусгай санд </a:t>
            </a:r>
            <a:r>
              <a:rPr lang="en-US" sz="2000" dirty="0" err="1" smtClean="0"/>
              <a:t>байршуулдаг</a:t>
            </a:r>
            <a:r>
              <a:rPr lang="en-US" sz="2000" dirty="0" smtClean="0"/>
              <a:t> </a:t>
            </a:r>
            <a:r>
              <a:rPr lang="en-US" sz="2000" dirty="0" err="1" smtClean="0"/>
              <a:t>болго</a:t>
            </a:r>
            <a:r>
              <a:rPr lang="mn-MN" sz="2000" dirty="0" smtClean="0"/>
              <a:t>х</a:t>
            </a:r>
            <a:r>
              <a:rPr lang="en-US" sz="2000" dirty="0" smtClean="0"/>
              <a:t>;</a:t>
            </a:r>
          </a:p>
          <a:p>
            <a:endParaRPr lang="en-US" dirty="0"/>
          </a:p>
        </p:txBody>
      </p:sp>
      <p:sp>
        <p:nvSpPr>
          <p:cNvPr id="4" name="Slide Number Placeholder 3"/>
          <p:cNvSpPr>
            <a:spLocks noGrp="1"/>
          </p:cNvSpPr>
          <p:nvPr>
            <p:ph type="sldNum" sz="quarter" idx="12"/>
          </p:nvPr>
        </p:nvSpPr>
        <p:spPr/>
        <p:txBody>
          <a:bodyPr/>
          <a:lstStyle/>
          <a:p>
            <a:fld id="{39716D41-6227-485E-ABD7-F9348B4F1D9A}" type="slidenum">
              <a:rPr lang="en-US" altLang="en-US" smtClean="0"/>
              <a:pPr/>
              <a:t>12</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Bilde 3" descr="EITI-report.ai"/>
          <p:cNvPicPr>
            <a:picLocks noChangeAspect="1"/>
          </p:cNvPicPr>
          <p:nvPr/>
        </p:nvPicPr>
        <p:blipFill>
          <a:blip r:embed="rId2"/>
          <a:srcRect l="19620" t="20129" r="49580" b="34271"/>
          <a:stretch>
            <a:fillRect/>
          </a:stretch>
        </p:blipFill>
        <p:spPr bwMode="auto">
          <a:xfrm>
            <a:off x="4641718" y="4508500"/>
            <a:ext cx="665559" cy="909638"/>
          </a:xfrm>
          <a:prstGeom prst="rect">
            <a:avLst/>
          </a:prstGeom>
          <a:noFill/>
          <a:ln w="9525">
            <a:noFill/>
            <a:miter lim="800000"/>
            <a:headEnd/>
            <a:tailEnd/>
          </a:ln>
        </p:spPr>
      </p:pic>
      <p:pic>
        <p:nvPicPr>
          <p:cNvPr id="13314" name="Picture 15"/>
          <p:cNvPicPr>
            <a:picLocks noChangeAspect="1" noChangeArrowheads="1"/>
          </p:cNvPicPr>
          <p:nvPr/>
        </p:nvPicPr>
        <p:blipFill>
          <a:blip r:embed="rId3"/>
          <a:srcRect l="9566" t="5273" r="5634"/>
          <a:stretch>
            <a:fillRect/>
          </a:stretch>
        </p:blipFill>
        <p:spPr bwMode="auto">
          <a:xfrm>
            <a:off x="7761420" y="4652963"/>
            <a:ext cx="942446" cy="811212"/>
          </a:xfrm>
          <a:prstGeom prst="rect">
            <a:avLst/>
          </a:prstGeom>
          <a:noFill/>
          <a:ln w="12700">
            <a:noFill/>
            <a:miter lim="800000"/>
            <a:headEnd/>
            <a:tailEnd/>
          </a:ln>
        </p:spPr>
      </p:pic>
      <p:pic>
        <p:nvPicPr>
          <p:cNvPr id="13315" name="Picture 13"/>
          <p:cNvPicPr>
            <a:picLocks noChangeAspect="1" noChangeArrowheads="1"/>
          </p:cNvPicPr>
          <p:nvPr/>
        </p:nvPicPr>
        <p:blipFill>
          <a:blip r:embed="rId4"/>
          <a:srcRect l="4951" t="3825" r="2095"/>
          <a:stretch>
            <a:fillRect/>
          </a:stretch>
        </p:blipFill>
        <p:spPr bwMode="auto">
          <a:xfrm>
            <a:off x="741230" y="4652964"/>
            <a:ext cx="1506538" cy="752475"/>
          </a:xfrm>
          <a:prstGeom prst="rect">
            <a:avLst/>
          </a:prstGeom>
          <a:noFill/>
          <a:ln w="12700">
            <a:noFill/>
            <a:miter lim="800000"/>
            <a:headEnd/>
            <a:tailEnd/>
          </a:ln>
        </p:spPr>
      </p:pic>
      <p:sp>
        <p:nvSpPr>
          <p:cNvPr id="13316" name="Chevron 41"/>
          <p:cNvSpPr>
            <a:spLocks noChangeArrowheads="1"/>
          </p:cNvSpPr>
          <p:nvPr/>
        </p:nvSpPr>
        <p:spPr bwMode="auto">
          <a:xfrm>
            <a:off x="0" y="4267200"/>
            <a:ext cx="3279643" cy="2405062"/>
          </a:xfrm>
          <a:prstGeom prst="chevron">
            <a:avLst>
              <a:gd name="adj" fmla="val 11810"/>
            </a:avLst>
          </a:prstGeom>
          <a:solidFill>
            <a:srgbClr val="FFFF00">
              <a:alpha val="14117"/>
            </a:srgbClr>
          </a:solidFill>
          <a:ln w="9525">
            <a:noFill/>
            <a:miter lim="800000"/>
            <a:headEnd/>
            <a:tailEnd/>
          </a:ln>
        </p:spPr>
        <p:txBody>
          <a:bodyPr/>
          <a:lstStyle/>
          <a:p>
            <a:pPr algn="ctr"/>
            <a:endParaRPr lang="nb-NO" sz="4200">
              <a:solidFill>
                <a:srgbClr val="000000"/>
              </a:solidFill>
              <a:latin typeface="Gill Sans"/>
              <a:ea typeface="ヒラギノ角ゴ ProN W3"/>
              <a:cs typeface="ヒラギノ角ゴ ProN W3"/>
              <a:sym typeface="Gill Sans"/>
            </a:endParaRPr>
          </a:p>
        </p:txBody>
      </p:sp>
      <p:sp>
        <p:nvSpPr>
          <p:cNvPr id="13317" name="Chevron 41"/>
          <p:cNvSpPr>
            <a:spLocks noChangeArrowheads="1"/>
          </p:cNvSpPr>
          <p:nvPr/>
        </p:nvSpPr>
        <p:spPr bwMode="auto">
          <a:xfrm>
            <a:off x="3236648" y="4452938"/>
            <a:ext cx="3198813" cy="2405062"/>
          </a:xfrm>
          <a:prstGeom prst="chevron">
            <a:avLst>
              <a:gd name="adj" fmla="val 11811"/>
            </a:avLst>
          </a:prstGeom>
          <a:solidFill>
            <a:srgbClr val="1075BD">
              <a:alpha val="7059"/>
            </a:srgbClr>
          </a:solidFill>
          <a:ln w="9525">
            <a:noFill/>
            <a:miter lim="800000"/>
            <a:headEnd/>
            <a:tailEnd/>
          </a:ln>
        </p:spPr>
        <p:txBody>
          <a:bodyPr/>
          <a:lstStyle/>
          <a:p>
            <a:pPr algn="ctr"/>
            <a:endParaRPr lang="nb-NO" sz="4200">
              <a:solidFill>
                <a:srgbClr val="000000"/>
              </a:solidFill>
              <a:latin typeface="Gill Sans"/>
              <a:ea typeface="ヒラギノ角ゴ ProN W3"/>
              <a:cs typeface="ヒラギノ角ゴ ProN W3"/>
              <a:sym typeface="Gill Sans"/>
            </a:endParaRPr>
          </a:p>
        </p:txBody>
      </p:sp>
      <p:sp>
        <p:nvSpPr>
          <p:cNvPr id="13318" name="Chevron 41"/>
          <p:cNvSpPr>
            <a:spLocks noChangeArrowheads="1"/>
          </p:cNvSpPr>
          <p:nvPr/>
        </p:nvSpPr>
        <p:spPr bwMode="auto">
          <a:xfrm>
            <a:off x="6278960" y="4452938"/>
            <a:ext cx="3461940" cy="2405062"/>
          </a:xfrm>
          <a:prstGeom prst="chevron">
            <a:avLst>
              <a:gd name="adj" fmla="val 11818"/>
            </a:avLst>
          </a:prstGeom>
          <a:solidFill>
            <a:srgbClr val="7BA544">
              <a:alpha val="12157"/>
            </a:srgbClr>
          </a:solidFill>
          <a:ln w="9525">
            <a:noFill/>
            <a:miter lim="800000"/>
            <a:headEnd/>
            <a:tailEnd/>
          </a:ln>
        </p:spPr>
        <p:txBody>
          <a:bodyPr/>
          <a:lstStyle/>
          <a:p>
            <a:pPr algn="ctr"/>
            <a:endParaRPr lang="nb-NO" sz="4200">
              <a:solidFill>
                <a:srgbClr val="000000"/>
              </a:solidFill>
              <a:latin typeface="Gill Sans"/>
              <a:ea typeface="ヒラギノ角ゴ ProN W3"/>
              <a:cs typeface="ヒラギノ角ゴ ProN W3"/>
              <a:sym typeface="Gill Sans"/>
            </a:endParaRPr>
          </a:p>
        </p:txBody>
      </p:sp>
      <p:sp>
        <p:nvSpPr>
          <p:cNvPr id="13336" name="Line 1"/>
          <p:cNvSpPr>
            <a:spLocks noChangeShapeType="1"/>
          </p:cNvSpPr>
          <p:nvPr/>
        </p:nvSpPr>
        <p:spPr bwMode="auto">
          <a:xfrm rot="10800000">
            <a:off x="2247193" y="2404545"/>
            <a:ext cx="2158910" cy="1990723"/>
          </a:xfrm>
          <a:prstGeom prst="line">
            <a:avLst/>
          </a:prstGeom>
          <a:noFill/>
          <a:ln w="38100">
            <a:gradFill flip="none" rotWithShape="1">
              <a:gsLst>
                <a:gs pos="0">
                  <a:srgbClr val="1075BD">
                    <a:alpha val="50195"/>
                  </a:srgbClr>
                </a:gs>
                <a:gs pos="100000">
                  <a:srgbClr val="FFFFFF">
                    <a:alpha val="50195"/>
                  </a:srgbClr>
                </a:gs>
              </a:gsLst>
              <a:lin ang="0" scaled="1"/>
              <a:tileRect/>
            </a:gradFill>
            <a:miter lim="800000"/>
            <a:headEnd type="stealth" w="med" len="med"/>
            <a:tailEnd/>
          </a:ln>
          <a:extLst>
            <a:ext uri="{909E8E84-426E-40DD-AFC4-6F175D3DCCD1}">
              <a14:hiddenFill xmlns="" xmlns:a14="http://schemas.microsoft.com/office/drawing/2010/main">
                <a:noFill/>
              </a14:hiddenFill>
            </a:ext>
          </a:extLst>
        </p:spPr>
        <p:txBody>
          <a:bodyPr lIns="0" tIns="0" rIns="0" bIns="0"/>
          <a:lstStyle/>
          <a:p>
            <a:pPr algn="ctr">
              <a:defRPr/>
            </a:pPr>
            <a:endParaRPr lang="en-US" sz="4200">
              <a:solidFill>
                <a:srgbClr val="000000"/>
              </a:solidFill>
              <a:latin typeface="Calibri"/>
              <a:ea typeface="ヒラギノ角ゴ ProN W3" charset="0"/>
              <a:cs typeface="Calibri"/>
              <a:sym typeface="Gill Sans" charset="0"/>
            </a:endParaRPr>
          </a:p>
        </p:txBody>
      </p:sp>
      <p:pic>
        <p:nvPicPr>
          <p:cNvPr id="13322" name="Picture 14"/>
          <p:cNvPicPr>
            <a:picLocks noChangeAspect="1" noChangeArrowheads="1"/>
          </p:cNvPicPr>
          <p:nvPr/>
        </p:nvPicPr>
        <p:blipFill>
          <a:blip r:embed="rId5"/>
          <a:srcRect l="15315" t="15044"/>
          <a:stretch>
            <a:fillRect/>
          </a:stretch>
        </p:blipFill>
        <p:spPr bwMode="auto">
          <a:xfrm>
            <a:off x="3783542" y="2276476"/>
            <a:ext cx="1129904" cy="690563"/>
          </a:xfrm>
          <a:prstGeom prst="rect">
            <a:avLst/>
          </a:prstGeom>
          <a:noFill/>
          <a:ln w="12700">
            <a:noFill/>
            <a:miter lim="800000"/>
            <a:headEnd/>
            <a:tailEnd/>
          </a:ln>
        </p:spPr>
      </p:pic>
      <p:pic>
        <p:nvPicPr>
          <p:cNvPr id="19468" name="Picture 15"/>
          <p:cNvPicPr>
            <a:picLocks noChangeAspect="1" noChangeArrowheads="1"/>
          </p:cNvPicPr>
          <p:nvPr/>
        </p:nvPicPr>
        <p:blipFill>
          <a:blip r:embed="rId3"/>
          <a:srcRect l="9566" t="5273" r="5634"/>
          <a:stretch>
            <a:fillRect/>
          </a:stretch>
        </p:blipFill>
        <p:spPr bwMode="auto">
          <a:xfrm>
            <a:off x="8693548" y="1514475"/>
            <a:ext cx="828940" cy="712788"/>
          </a:xfrm>
          <a:prstGeom prst="rect">
            <a:avLst/>
          </a:prstGeom>
          <a:noFill/>
          <a:ln w="12700">
            <a:noFill/>
            <a:miter lim="800000"/>
            <a:headEnd/>
            <a:tailEnd/>
          </a:ln>
        </p:spPr>
      </p:pic>
      <p:pic>
        <p:nvPicPr>
          <p:cNvPr id="13324" name="Picture 16"/>
          <p:cNvPicPr>
            <a:picLocks noChangeAspect="1" noChangeArrowheads="1"/>
          </p:cNvPicPr>
          <p:nvPr/>
        </p:nvPicPr>
        <p:blipFill>
          <a:blip r:embed="rId6"/>
          <a:srcRect/>
          <a:stretch>
            <a:fillRect/>
          </a:stretch>
        </p:blipFill>
        <p:spPr bwMode="auto">
          <a:xfrm>
            <a:off x="4875610" y="2235200"/>
            <a:ext cx="1169458" cy="711200"/>
          </a:xfrm>
          <a:prstGeom prst="rect">
            <a:avLst/>
          </a:prstGeom>
          <a:noFill/>
          <a:ln w="12700">
            <a:noFill/>
            <a:miter lim="800000"/>
            <a:headEnd/>
            <a:tailEnd/>
          </a:ln>
        </p:spPr>
      </p:pic>
      <p:pic>
        <p:nvPicPr>
          <p:cNvPr id="19470" name="Picture 17"/>
          <p:cNvPicPr>
            <a:picLocks noChangeAspect="1" noChangeArrowheads="1"/>
          </p:cNvPicPr>
          <p:nvPr/>
        </p:nvPicPr>
        <p:blipFill>
          <a:blip r:embed="rId7"/>
          <a:srcRect/>
          <a:stretch>
            <a:fillRect/>
          </a:stretch>
        </p:blipFill>
        <p:spPr bwMode="auto">
          <a:xfrm>
            <a:off x="428229" y="1401764"/>
            <a:ext cx="710273" cy="833437"/>
          </a:xfrm>
          <a:prstGeom prst="rect">
            <a:avLst/>
          </a:prstGeom>
          <a:noFill/>
          <a:ln w="12700">
            <a:noFill/>
            <a:miter lim="800000"/>
            <a:headEnd/>
            <a:tailEnd/>
          </a:ln>
        </p:spPr>
      </p:pic>
      <p:sp>
        <p:nvSpPr>
          <p:cNvPr id="19471" name="Rectangle 19"/>
          <p:cNvSpPr>
            <a:spLocks/>
          </p:cNvSpPr>
          <p:nvPr/>
        </p:nvSpPr>
        <p:spPr bwMode="auto">
          <a:xfrm>
            <a:off x="428229" y="365126"/>
            <a:ext cx="9035785" cy="646331"/>
          </a:xfrm>
          <a:prstGeom prst="rect">
            <a:avLst/>
          </a:prstGeom>
          <a:solidFill>
            <a:schemeClr val="tx1">
              <a:alpha val="58038"/>
            </a:schemeClr>
          </a:solidFill>
          <a:ln w="12700">
            <a:noFill/>
            <a:miter lim="800000"/>
            <a:headEnd/>
            <a:tailEnd/>
          </a:ln>
        </p:spPr>
        <p:txBody>
          <a:bodyPr>
            <a:spAutoFit/>
          </a:bodyPr>
          <a:lstStyle/>
          <a:p>
            <a:r>
              <a:rPr lang="mn-MN" dirty="0" smtClean="0">
                <a:solidFill>
                  <a:schemeClr val="bg1"/>
                </a:solidFill>
                <a:latin typeface="Arial" pitchFamily="34" charset="0"/>
                <a:cs typeface="Arial" pitchFamily="34" charset="0"/>
                <a:sym typeface="Calibri" pitchFamily="34" charset="0"/>
              </a:rPr>
              <a:t>ОҮИТБС- ын </a:t>
            </a:r>
            <a:r>
              <a:rPr lang="en-US" dirty="0" smtClean="0">
                <a:solidFill>
                  <a:schemeClr val="bg1"/>
                </a:solidFill>
                <a:latin typeface="Arial" pitchFamily="34" charset="0"/>
                <a:cs typeface="Arial" pitchFamily="34" charset="0"/>
                <a:sym typeface="Calibri" pitchFamily="34" charset="0"/>
              </a:rPr>
              <a:t>2013 </a:t>
            </a:r>
            <a:r>
              <a:rPr lang="mn-MN" dirty="0" smtClean="0">
                <a:solidFill>
                  <a:schemeClr val="bg1"/>
                </a:solidFill>
                <a:latin typeface="Arial" pitchFamily="34" charset="0"/>
                <a:cs typeface="Arial" pitchFamily="34" charset="0"/>
                <a:sym typeface="Calibri" pitchFamily="34" charset="0"/>
              </a:rPr>
              <a:t>оны шинэ стандарт нь олборлох үйлдвэрлэлийн голлох сууриудыг ил тод болгож, хариуцлагатай байдлыг улам нэмэгдүүлнэ.</a:t>
            </a:r>
            <a:endParaRPr lang="en-US" dirty="0">
              <a:solidFill>
                <a:schemeClr val="bg1"/>
              </a:solidFill>
              <a:latin typeface="Arial" pitchFamily="34" charset="0"/>
              <a:cs typeface="Arial" pitchFamily="34" charset="0"/>
              <a:sym typeface="Calibri Bold" pitchFamily="34" charset="0"/>
            </a:endParaRPr>
          </a:p>
        </p:txBody>
      </p:sp>
      <p:sp>
        <p:nvSpPr>
          <p:cNvPr id="13328" name="Rectangle 21"/>
          <p:cNvSpPr>
            <a:spLocks/>
          </p:cNvSpPr>
          <p:nvPr/>
        </p:nvSpPr>
        <p:spPr bwMode="auto">
          <a:xfrm>
            <a:off x="330200" y="5562600"/>
            <a:ext cx="3001037" cy="887412"/>
          </a:xfrm>
          <a:prstGeom prst="rect">
            <a:avLst/>
          </a:prstGeom>
          <a:noFill/>
          <a:ln w="12700">
            <a:noFill/>
            <a:miter lim="800000"/>
            <a:headEnd/>
            <a:tailEnd/>
          </a:ln>
        </p:spPr>
        <p:txBody>
          <a:bodyPr lIns="0" tIns="0" rIns="0" bIns="0"/>
          <a:lstStyle/>
          <a:p>
            <a:r>
              <a:rPr lang="mn-MN" sz="1200" dirty="0" smtClean="0">
                <a:solidFill>
                  <a:srgbClr val="000000"/>
                </a:solidFill>
                <a:latin typeface="Arial" pitchFamily="34" charset="0"/>
                <a:ea typeface="MS PGothic" pitchFamily="34" charset="-128"/>
                <a:cs typeface="Arial" pitchFamily="34" charset="0"/>
                <a:sym typeface="Calibri" pitchFamily="34" charset="0"/>
              </a:rPr>
              <a:t>Үндэсний олон талт оролцогч талуудын бүтэц </a:t>
            </a:r>
            <a:r>
              <a:rPr lang="en-US" sz="1200" dirty="0" smtClean="0">
                <a:solidFill>
                  <a:srgbClr val="000000"/>
                </a:solidFill>
                <a:latin typeface="Arial" pitchFamily="34" charset="0"/>
                <a:ea typeface="MS PGothic" pitchFamily="34" charset="-128"/>
                <a:cs typeface="Arial" pitchFamily="34" charset="0"/>
                <a:sym typeface="Calibri Bold" pitchFamily="34" charset="0"/>
              </a:rPr>
              <a:t>(</a:t>
            </a:r>
            <a:r>
              <a:rPr lang="mn-MN" sz="1200" dirty="0" smtClean="0">
                <a:solidFill>
                  <a:srgbClr val="000000"/>
                </a:solidFill>
                <a:latin typeface="Arial" pitchFamily="34" charset="0"/>
                <a:ea typeface="MS PGothic" pitchFamily="34" charset="-128"/>
                <a:cs typeface="Arial" pitchFamily="34" charset="0"/>
                <a:sym typeface="Calibri Bold" pitchFamily="34" charset="0"/>
              </a:rPr>
              <a:t>ЗГ</a:t>
            </a:r>
            <a:r>
              <a:rPr lang="en-US" sz="1200" dirty="0" smtClean="0">
                <a:solidFill>
                  <a:srgbClr val="000000"/>
                </a:solidFill>
                <a:latin typeface="Arial" pitchFamily="34" charset="0"/>
                <a:ea typeface="MS PGothic" pitchFamily="34" charset="-128"/>
                <a:cs typeface="Arial" pitchFamily="34" charset="0"/>
                <a:sym typeface="Calibri Bold" pitchFamily="34" charset="0"/>
              </a:rPr>
              <a:t>, </a:t>
            </a:r>
            <a:r>
              <a:rPr lang="mn-MN" sz="1200" dirty="0" smtClean="0">
                <a:solidFill>
                  <a:srgbClr val="000000"/>
                </a:solidFill>
                <a:latin typeface="Arial" pitchFamily="34" charset="0"/>
                <a:ea typeface="MS PGothic" pitchFamily="34" charset="-128"/>
                <a:cs typeface="Arial" pitchFamily="34" charset="0"/>
                <a:sym typeface="Calibri Bold" pitchFamily="34" charset="0"/>
              </a:rPr>
              <a:t>Компани, Иргэний нийгэм</a:t>
            </a:r>
            <a:r>
              <a:rPr lang="en-US" sz="1200" dirty="0" smtClean="0">
                <a:solidFill>
                  <a:srgbClr val="000000"/>
                </a:solidFill>
                <a:latin typeface="Arial" pitchFamily="34" charset="0"/>
                <a:ea typeface="MS PGothic" pitchFamily="34" charset="-128"/>
                <a:cs typeface="Arial" pitchFamily="34" charset="0"/>
                <a:sym typeface="Calibri Bold" pitchFamily="34" charset="0"/>
              </a:rPr>
              <a:t>) </a:t>
            </a:r>
            <a:r>
              <a:rPr lang="mn-MN" sz="1200" dirty="0" smtClean="0">
                <a:solidFill>
                  <a:srgbClr val="000000"/>
                </a:solidFill>
                <a:latin typeface="Arial" pitchFamily="34" charset="0"/>
                <a:ea typeface="MS PGothic" pitchFamily="34" charset="-128"/>
                <a:cs typeface="Arial" pitchFamily="34" charset="0"/>
                <a:sym typeface="Calibri Bold" pitchFamily="34" charset="0"/>
              </a:rPr>
              <a:t>нь ОҮИТБС нь ил тод байдалд юуг хамруулахыг шийддэг</a:t>
            </a:r>
            <a:r>
              <a:rPr lang="en-US" sz="1200" dirty="0" smtClean="0">
                <a:solidFill>
                  <a:srgbClr val="000000"/>
                </a:solidFill>
                <a:latin typeface="Arial" pitchFamily="34" charset="0"/>
                <a:ea typeface="MS PGothic" pitchFamily="34" charset="-128"/>
                <a:cs typeface="Arial" pitchFamily="34" charset="0"/>
                <a:sym typeface="Calibri" pitchFamily="34" charset="0"/>
              </a:rPr>
              <a:t>.</a:t>
            </a:r>
            <a:endParaRPr lang="en-US" sz="1200" dirty="0">
              <a:solidFill>
                <a:srgbClr val="000000"/>
              </a:solidFill>
              <a:latin typeface="Arial" pitchFamily="34" charset="0"/>
              <a:ea typeface="MS PGothic" pitchFamily="34" charset="-128"/>
              <a:cs typeface="Arial" pitchFamily="34" charset="0"/>
              <a:sym typeface="Calibri" pitchFamily="34" charset="0"/>
            </a:endParaRPr>
          </a:p>
        </p:txBody>
      </p:sp>
      <p:sp>
        <p:nvSpPr>
          <p:cNvPr id="13329" name="Rectangle 22"/>
          <p:cNvSpPr>
            <a:spLocks/>
          </p:cNvSpPr>
          <p:nvPr/>
        </p:nvSpPr>
        <p:spPr bwMode="auto">
          <a:xfrm>
            <a:off x="3549650" y="5589589"/>
            <a:ext cx="2975240" cy="954107"/>
          </a:xfrm>
          <a:prstGeom prst="rect">
            <a:avLst/>
          </a:prstGeom>
          <a:noFill/>
          <a:ln w="12700">
            <a:noFill/>
            <a:miter lim="800000"/>
            <a:headEnd/>
            <a:tailEnd/>
          </a:ln>
        </p:spPr>
        <p:txBody>
          <a:bodyPr wrap="square" lIns="0" tIns="0" rIns="0" bIns="0">
            <a:spAutoFit/>
          </a:bodyPr>
          <a:lstStyle/>
          <a:p>
            <a:r>
              <a:rPr lang="mn-MN" sz="1200" dirty="0" smtClean="0">
                <a:latin typeface="Arial" pitchFamily="34" charset="0"/>
                <a:ea typeface="MS PGothic" pitchFamily="34" charset="-128"/>
                <a:cs typeface="Arial" pitchFamily="34" charset="0"/>
                <a:sym typeface="Calibri" pitchFamily="34" charset="0"/>
              </a:rPr>
              <a:t>Энэ бүтэц нь ОҮИТБС- ын нэгтгэл тайланд ЗГ- ын орлого бусад орлогыг хамруулж ил тод болгон хэвлэн нийтэлж, тайланг хараат бус этгээдээр хийлгэж, үнэлүүлдэг</a:t>
            </a:r>
            <a:r>
              <a:rPr lang="en-US" sz="1400" dirty="0" smtClean="0">
                <a:latin typeface="Calibri" pitchFamily="34" charset="0"/>
                <a:ea typeface="MS PGothic" pitchFamily="34" charset="-128"/>
                <a:sym typeface="Calibri" pitchFamily="34" charset="0"/>
              </a:rPr>
              <a:t>.</a:t>
            </a:r>
            <a:endParaRPr lang="en-US" sz="1400" dirty="0">
              <a:latin typeface="Calibri" pitchFamily="34" charset="0"/>
              <a:ea typeface="MS PGothic" pitchFamily="34" charset="-128"/>
              <a:sym typeface="Calibri" pitchFamily="34" charset="0"/>
            </a:endParaRPr>
          </a:p>
        </p:txBody>
      </p:sp>
      <p:sp>
        <p:nvSpPr>
          <p:cNvPr id="13330" name="Rectangle 23"/>
          <p:cNvSpPr>
            <a:spLocks/>
          </p:cNvSpPr>
          <p:nvPr/>
        </p:nvSpPr>
        <p:spPr bwMode="auto">
          <a:xfrm>
            <a:off x="6686550" y="5638800"/>
            <a:ext cx="2763706" cy="963612"/>
          </a:xfrm>
          <a:prstGeom prst="rect">
            <a:avLst/>
          </a:prstGeom>
          <a:noFill/>
          <a:ln w="12700">
            <a:noFill/>
            <a:miter lim="800000"/>
            <a:headEnd/>
            <a:tailEnd/>
          </a:ln>
        </p:spPr>
        <p:txBody>
          <a:bodyPr lIns="0" tIns="0" rIns="0" bIns="0"/>
          <a:lstStyle/>
          <a:p>
            <a:r>
              <a:rPr lang="mn-MN" sz="1200" dirty="0" smtClean="0">
                <a:solidFill>
                  <a:srgbClr val="000000"/>
                </a:solidFill>
                <a:latin typeface="Arial" pitchFamily="34" charset="0"/>
                <a:ea typeface="MS PGothic" pitchFamily="34" charset="-128"/>
                <a:cs typeface="Arial" pitchFamily="34" charset="0"/>
                <a:sym typeface="Calibri" pitchFamily="34" charset="0"/>
              </a:rPr>
              <a:t>Гарсан дүнг олон нийтэд хүргэж, мэдээлэл өгөх, хэлэлцүүлэх, баялгийн удирдлагыг сайжруулах талаар хамтарч ажиллана.</a:t>
            </a:r>
            <a:endParaRPr lang="en-US" sz="1200" dirty="0">
              <a:solidFill>
                <a:srgbClr val="000000"/>
              </a:solidFill>
              <a:latin typeface="Arial" pitchFamily="34" charset="0"/>
              <a:ea typeface="MS PGothic" pitchFamily="34" charset="-128"/>
              <a:cs typeface="Arial" pitchFamily="34" charset="0"/>
              <a:sym typeface="Calibri" pitchFamily="34" charset="0"/>
            </a:endParaRPr>
          </a:p>
        </p:txBody>
      </p:sp>
      <p:sp>
        <p:nvSpPr>
          <p:cNvPr id="13331" name="Rectangle 24"/>
          <p:cNvSpPr>
            <a:spLocks/>
          </p:cNvSpPr>
          <p:nvPr/>
        </p:nvSpPr>
        <p:spPr bwMode="auto">
          <a:xfrm>
            <a:off x="2641601" y="2492376"/>
            <a:ext cx="1073150" cy="327025"/>
          </a:xfrm>
          <a:prstGeom prst="rect">
            <a:avLst/>
          </a:prstGeom>
          <a:noFill/>
          <a:ln w="3175">
            <a:noFill/>
            <a:round/>
            <a:headEnd/>
            <a:tailEnd/>
          </a:ln>
        </p:spPr>
        <p:txBody>
          <a:bodyPr lIns="0" tIns="0" rIns="0" bIns="0"/>
          <a:lstStyle/>
          <a:p>
            <a:r>
              <a:rPr lang="mn-MN" sz="1000" dirty="0" smtClean="0">
                <a:solidFill>
                  <a:srgbClr val="1075BD"/>
                </a:solidFill>
                <a:latin typeface="Arial" pitchFamily="34" charset="0"/>
                <a:ea typeface="MS PGothic" pitchFamily="34" charset="-128"/>
                <a:cs typeface="Arial" pitchFamily="34" charset="0"/>
                <a:sym typeface="Calibri Bold" pitchFamily="34" charset="0"/>
              </a:rPr>
              <a:t>Үйлдвэрлэлийн мэдээлэл</a:t>
            </a:r>
            <a:endParaRPr lang="en-US" sz="1000" dirty="0">
              <a:solidFill>
                <a:srgbClr val="1075BD"/>
              </a:solidFill>
              <a:latin typeface="Calibri" pitchFamily="34" charset="0"/>
              <a:ea typeface="MS PGothic" pitchFamily="34" charset="-128"/>
              <a:sym typeface="Calibri" pitchFamily="34" charset="0"/>
            </a:endParaRPr>
          </a:p>
        </p:txBody>
      </p:sp>
      <p:sp>
        <p:nvSpPr>
          <p:cNvPr id="13332" name="Rectangle 31"/>
          <p:cNvSpPr>
            <a:spLocks/>
          </p:cNvSpPr>
          <p:nvPr/>
        </p:nvSpPr>
        <p:spPr bwMode="auto">
          <a:xfrm>
            <a:off x="6026150" y="2409826"/>
            <a:ext cx="1248569" cy="333375"/>
          </a:xfrm>
          <a:prstGeom prst="rect">
            <a:avLst/>
          </a:prstGeom>
          <a:noFill/>
          <a:ln w="3175">
            <a:noFill/>
            <a:round/>
            <a:headEnd/>
            <a:tailEnd/>
          </a:ln>
        </p:spPr>
        <p:txBody>
          <a:bodyPr lIns="0" tIns="0" rIns="0" bIns="0"/>
          <a:lstStyle/>
          <a:p>
            <a:r>
              <a:rPr lang="mn-MN" sz="1000" dirty="0" smtClean="0">
                <a:solidFill>
                  <a:srgbClr val="1075BD"/>
                </a:solidFill>
                <a:latin typeface="Arial" pitchFamily="34" charset="0"/>
                <a:ea typeface="MS PGothic" pitchFamily="34" charset="-128"/>
                <a:cs typeface="Arial" pitchFamily="34" charset="0"/>
                <a:sym typeface="Calibri Bold" pitchFamily="34" charset="0"/>
              </a:rPr>
              <a:t>Орон нутагт илгээх шилжүүлэг</a:t>
            </a:r>
            <a:endParaRPr lang="en-US" sz="1000" dirty="0">
              <a:solidFill>
                <a:srgbClr val="1075BD"/>
              </a:solidFill>
              <a:latin typeface="Arial" pitchFamily="34" charset="0"/>
              <a:ea typeface="MS PGothic" pitchFamily="34" charset="-128"/>
              <a:cs typeface="Arial" pitchFamily="34" charset="0"/>
              <a:sym typeface="Calibri" pitchFamily="34" charset="0"/>
            </a:endParaRPr>
          </a:p>
        </p:txBody>
      </p:sp>
      <p:sp>
        <p:nvSpPr>
          <p:cNvPr id="13333" name="Rectangle 33"/>
          <p:cNvSpPr>
            <a:spLocks/>
          </p:cNvSpPr>
          <p:nvPr/>
        </p:nvSpPr>
        <p:spPr bwMode="auto">
          <a:xfrm>
            <a:off x="3714750" y="3429000"/>
            <a:ext cx="1485900" cy="431800"/>
          </a:xfrm>
          <a:prstGeom prst="rect">
            <a:avLst/>
          </a:prstGeom>
          <a:noFill/>
          <a:ln w="12700">
            <a:solidFill>
              <a:srgbClr val="FFFFFF"/>
            </a:solidFill>
            <a:prstDash val="dot"/>
            <a:miter lim="800000"/>
            <a:headEnd/>
            <a:tailEnd/>
          </a:ln>
        </p:spPr>
        <p:txBody>
          <a:bodyPr lIns="0" tIns="0" rIns="0" bIns="0"/>
          <a:lstStyle/>
          <a:p>
            <a:r>
              <a:rPr lang="mn-MN" sz="1000" dirty="0" smtClean="0">
                <a:solidFill>
                  <a:srgbClr val="808080"/>
                </a:solidFill>
                <a:latin typeface="Arial" pitchFamily="34" charset="0"/>
                <a:ea typeface="MS PGothic" pitchFamily="34" charset="-128"/>
                <a:cs typeface="Arial" pitchFamily="34" charset="0"/>
                <a:sym typeface="Calibri" pitchFamily="34" charset="0"/>
              </a:rPr>
              <a:t>Дамжуулан өнгөрүүлсний төлбөр-</a:t>
            </a:r>
            <a:r>
              <a:rPr lang="mn-MN" sz="800" dirty="0" smtClean="0">
                <a:solidFill>
                  <a:srgbClr val="808080"/>
                </a:solidFill>
                <a:latin typeface="Arial" pitchFamily="34" charset="0"/>
                <a:ea typeface="MS PGothic" pitchFamily="34" charset="-128"/>
                <a:cs typeface="Arial" pitchFamily="34" charset="0"/>
                <a:sym typeface="Calibri" pitchFamily="34" charset="0"/>
              </a:rPr>
              <a:t>аль болох ил болгох</a:t>
            </a:r>
            <a:endParaRPr lang="en-US" sz="800" dirty="0">
              <a:solidFill>
                <a:srgbClr val="808080"/>
              </a:solidFill>
              <a:latin typeface="Arial" pitchFamily="34" charset="0"/>
              <a:ea typeface="MS PGothic" pitchFamily="34" charset="-128"/>
              <a:cs typeface="Arial" pitchFamily="34" charset="0"/>
              <a:sym typeface="Calibri" pitchFamily="34" charset="0"/>
            </a:endParaRPr>
          </a:p>
        </p:txBody>
      </p:sp>
      <p:sp>
        <p:nvSpPr>
          <p:cNvPr id="13334" name="Rectangle 34"/>
          <p:cNvSpPr>
            <a:spLocks/>
          </p:cNvSpPr>
          <p:nvPr/>
        </p:nvSpPr>
        <p:spPr bwMode="auto">
          <a:xfrm>
            <a:off x="5448300" y="3352801"/>
            <a:ext cx="742950" cy="536575"/>
          </a:xfrm>
          <a:prstGeom prst="rect">
            <a:avLst/>
          </a:prstGeom>
          <a:noFill/>
          <a:ln w="12700">
            <a:solidFill>
              <a:srgbClr val="FFFFFF"/>
            </a:solidFill>
            <a:prstDash val="dot"/>
            <a:miter lim="800000"/>
            <a:headEnd/>
            <a:tailEnd/>
          </a:ln>
        </p:spPr>
        <p:txBody>
          <a:bodyPr lIns="0" tIns="0" rIns="0" bIns="0"/>
          <a:lstStyle/>
          <a:p>
            <a:pPr algn="r"/>
            <a:r>
              <a:rPr lang="mn-MN" sz="1000" dirty="0" smtClean="0">
                <a:solidFill>
                  <a:srgbClr val="1075BD"/>
                </a:solidFill>
                <a:latin typeface="Arial" pitchFamily="34" charset="0"/>
                <a:ea typeface="MS PGothic" pitchFamily="34" charset="-128"/>
                <a:cs typeface="Arial" pitchFamily="34" charset="0"/>
                <a:sym typeface="Calibri" pitchFamily="34" charset="0"/>
              </a:rPr>
              <a:t>Төрийн өмчийн компаниуд</a:t>
            </a:r>
            <a:endParaRPr lang="en-US" sz="1100" dirty="0">
              <a:solidFill>
                <a:srgbClr val="1075BD"/>
              </a:solidFill>
              <a:latin typeface="Calibri" pitchFamily="34" charset="0"/>
              <a:ea typeface="MS PGothic" pitchFamily="34" charset="-128"/>
              <a:sym typeface="Calibri" pitchFamily="34" charset="0"/>
            </a:endParaRPr>
          </a:p>
        </p:txBody>
      </p:sp>
      <p:sp>
        <p:nvSpPr>
          <p:cNvPr id="3" name="Line 1"/>
          <p:cNvSpPr>
            <a:spLocks noChangeShapeType="1"/>
          </p:cNvSpPr>
          <p:nvPr/>
        </p:nvSpPr>
        <p:spPr bwMode="auto">
          <a:xfrm rot="10800000">
            <a:off x="4484950" y="3284984"/>
            <a:ext cx="311550" cy="1037259"/>
          </a:xfrm>
          <a:prstGeom prst="line">
            <a:avLst/>
          </a:prstGeom>
          <a:noFill/>
          <a:ln w="38100">
            <a:gradFill flip="none" rotWithShape="1">
              <a:gsLst>
                <a:gs pos="0">
                  <a:srgbClr val="C97100">
                    <a:alpha val="50195"/>
                  </a:srgbClr>
                </a:gs>
                <a:gs pos="100000">
                  <a:srgbClr val="FFFFFF">
                    <a:alpha val="50195"/>
                  </a:srgbClr>
                </a:gs>
              </a:gsLst>
              <a:lin ang="0" scaled="1"/>
              <a:tileRect/>
            </a:gradFill>
            <a:miter lim="800000"/>
            <a:headEnd type="stealth" w="med" len="med"/>
            <a:tailEnd/>
          </a:ln>
          <a:extLst>
            <a:ext uri="{909E8E84-426E-40DD-AFC4-6F175D3DCCD1}">
              <a14:hiddenFill xmlns="" xmlns:a14="http://schemas.microsoft.com/office/drawing/2010/main">
                <a:noFill/>
              </a14:hiddenFill>
            </a:ext>
          </a:extLst>
        </p:spPr>
        <p:txBody>
          <a:bodyPr lIns="0" tIns="0" rIns="0" bIns="0"/>
          <a:lstStyle/>
          <a:p>
            <a:pPr algn="ctr">
              <a:defRPr/>
            </a:pPr>
            <a:endParaRPr lang="en-US" sz="4200">
              <a:solidFill>
                <a:srgbClr val="000000"/>
              </a:solidFill>
              <a:latin typeface="Calibri"/>
              <a:ea typeface="ヒラギノ角ゴ ProN W3" charset="0"/>
              <a:cs typeface="Calibri"/>
              <a:sym typeface="Gill Sans" charset="0"/>
            </a:endParaRPr>
          </a:p>
        </p:txBody>
      </p:sp>
      <p:sp>
        <p:nvSpPr>
          <p:cNvPr id="4" name="Line 36"/>
          <p:cNvSpPr>
            <a:spLocks noChangeShapeType="1"/>
          </p:cNvSpPr>
          <p:nvPr/>
        </p:nvSpPr>
        <p:spPr bwMode="auto">
          <a:xfrm rot="10800000" flipH="1">
            <a:off x="5109504" y="3356993"/>
            <a:ext cx="233542" cy="965251"/>
          </a:xfrm>
          <a:prstGeom prst="line">
            <a:avLst/>
          </a:prstGeom>
          <a:noFill/>
          <a:ln w="38100">
            <a:gradFill flip="none" rotWithShape="1">
              <a:gsLst>
                <a:gs pos="0">
                  <a:srgbClr val="008000">
                    <a:alpha val="50195"/>
                  </a:srgbClr>
                </a:gs>
                <a:gs pos="100000">
                  <a:srgbClr val="FFFFFF">
                    <a:alpha val="50195"/>
                  </a:srgbClr>
                </a:gs>
              </a:gsLst>
              <a:lin ang="0" scaled="1"/>
              <a:tileRect/>
            </a:gradFill>
            <a:miter lim="800000"/>
            <a:headEnd type="stealth" w="med" len="med"/>
            <a:tailEnd/>
          </a:ln>
          <a:extLst>
            <a:ext uri="{909E8E84-426E-40DD-AFC4-6F175D3DCCD1}">
              <a14:hiddenFill xmlns="" xmlns:a14="http://schemas.microsoft.com/office/drawing/2010/main">
                <a:noFill/>
              </a14:hiddenFill>
            </a:ext>
          </a:extLst>
        </p:spPr>
        <p:txBody>
          <a:bodyPr lIns="0" tIns="0" rIns="0" bIns="0"/>
          <a:lstStyle/>
          <a:p>
            <a:pPr algn="ctr">
              <a:defRPr/>
            </a:pPr>
            <a:endParaRPr lang="en-US" sz="4200">
              <a:solidFill>
                <a:srgbClr val="000000"/>
              </a:solidFill>
              <a:latin typeface="Calibri"/>
              <a:ea typeface="ヒラギノ角ゴ ProN W3" charset="0"/>
              <a:cs typeface="Calibri"/>
              <a:sym typeface="Gill Sans" charset="0"/>
            </a:endParaRPr>
          </a:p>
        </p:txBody>
      </p:sp>
      <p:sp>
        <p:nvSpPr>
          <p:cNvPr id="52" name="Rectangle 32"/>
          <p:cNvSpPr>
            <a:spLocks/>
          </p:cNvSpPr>
          <p:nvPr/>
        </p:nvSpPr>
        <p:spPr bwMode="auto">
          <a:xfrm>
            <a:off x="4870450" y="3048000"/>
            <a:ext cx="1568450" cy="152400"/>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a:lstStyle/>
          <a:p>
            <a:pPr defTabSz="444500">
              <a:lnSpc>
                <a:spcPct val="90000"/>
              </a:lnSpc>
              <a:spcAft>
                <a:spcPct val="35000"/>
              </a:spcAft>
              <a:defRPr/>
            </a:pPr>
            <a:r>
              <a:rPr lang="mn-MN" sz="1000" b="1" dirty="0" smtClean="0">
                <a:solidFill>
                  <a:srgbClr val="7BA544"/>
                </a:solidFill>
                <a:latin typeface="Arial" pitchFamily="34" charset="0"/>
                <a:ea typeface="ＭＳ Ｐゴシック" charset="0"/>
                <a:cs typeface="Arial" pitchFamily="34" charset="0"/>
                <a:sym typeface="Calibri" charset="0"/>
              </a:rPr>
              <a:t>ЗГ орлогоо нийтэлдэг</a:t>
            </a:r>
            <a:endParaRPr lang="en-US" sz="1000" b="1" dirty="0">
              <a:solidFill>
                <a:srgbClr val="7BA544"/>
              </a:solidFill>
              <a:latin typeface="Arial" pitchFamily="34" charset="0"/>
              <a:ea typeface="ＭＳ Ｐゴシック" charset="0"/>
              <a:cs typeface="Arial" pitchFamily="34" charset="0"/>
              <a:sym typeface="Calibri" charset="0"/>
            </a:endParaRPr>
          </a:p>
        </p:txBody>
      </p:sp>
      <p:sp>
        <p:nvSpPr>
          <p:cNvPr id="98" name="Rectangle 32"/>
          <p:cNvSpPr>
            <a:spLocks/>
          </p:cNvSpPr>
          <p:nvPr/>
        </p:nvSpPr>
        <p:spPr bwMode="auto">
          <a:xfrm>
            <a:off x="3467100" y="2924176"/>
            <a:ext cx="1403350" cy="276225"/>
          </a:xfrm>
          <a:prstGeom prst="rect">
            <a:avLst/>
          </a:prstGeom>
          <a:noFill/>
          <a:ln>
            <a:noFill/>
          </a:ln>
        </p:spPr>
        <p:style>
          <a:lnRef idx="2">
            <a:schemeClr val="dk1"/>
          </a:lnRef>
          <a:fillRef idx="1">
            <a:schemeClr val="lt1"/>
          </a:fillRef>
          <a:effectRef idx="0">
            <a:schemeClr val="dk1"/>
          </a:effectRef>
          <a:fontRef idx="minor">
            <a:schemeClr val="dk1"/>
          </a:fontRef>
        </p:style>
        <p:txBody>
          <a:bodyPr lIns="0" tIns="0" rIns="0" bIns="0"/>
          <a:lstStyle/>
          <a:p>
            <a:pPr defTabSz="444500">
              <a:lnSpc>
                <a:spcPct val="90000"/>
              </a:lnSpc>
              <a:spcAft>
                <a:spcPct val="35000"/>
              </a:spcAft>
              <a:defRPr/>
            </a:pPr>
            <a:r>
              <a:rPr lang="mn-MN" sz="1000" b="1" dirty="0" smtClean="0">
                <a:solidFill>
                  <a:schemeClr val="tx1"/>
                </a:solidFill>
                <a:latin typeface="Arial" pitchFamily="34" charset="0"/>
                <a:ea typeface="ＭＳ Ｐゴシック" charset="0"/>
                <a:cs typeface="Arial" pitchFamily="34" charset="0"/>
                <a:sym typeface="Calibri" charset="0"/>
              </a:rPr>
              <a:t>Компаниуд төлснөө нийтлэдэг</a:t>
            </a:r>
            <a:endParaRPr lang="nb-NO" sz="1000" b="1" dirty="0">
              <a:solidFill>
                <a:schemeClr val="tx1"/>
              </a:solidFill>
              <a:latin typeface="Arial" pitchFamily="34" charset="0"/>
              <a:ea typeface="ヒラギノ角ゴ ProN W3"/>
              <a:cs typeface="Arial" pitchFamily="34" charset="0"/>
              <a:sym typeface="Gill Sans" charset="0"/>
            </a:endParaRPr>
          </a:p>
        </p:txBody>
      </p:sp>
      <p:graphicFrame>
        <p:nvGraphicFramePr>
          <p:cNvPr id="2" name="Diagram 1"/>
          <p:cNvGraphicFramePr/>
          <p:nvPr/>
        </p:nvGraphicFramePr>
        <p:xfrm>
          <a:off x="1238250" y="1370290"/>
          <a:ext cx="7147131" cy="83457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3344" name="Rectangle 27"/>
          <p:cNvSpPr>
            <a:spLocks/>
          </p:cNvSpPr>
          <p:nvPr/>
        </p:nvSpPr>
        <p:spPr bwMode="auto">
          <a:xfrm>
            <a:off x="1073151" y="2316164"/>
            <a:ext cx="1810941" cy="350837"/>
          </a:xfrm>
          <a:prstGeom prst="rect">
            <a:avLst/>
          </a:prstGeom>
          <a:noFill/>
          <a:ln w="25400">
            <a:noFill/>
            <a:round/>
            <a:headEnd/>
            <a:tailEnd/>
          </a:ln>
        </p:spPr>
        <p:txBody>
          <a:bodyPr/>
          <a:lstStyle/>
          <a:p>
            <a:r>
              <a:rPr lang="mn-MN" sz="1000" dirty="0" smtClean="0">
                <a:solidFill>
                  <a:srgbClr val="1075BD"/>
                </a:solidFill>
                <a:latin typeface="Arial" pitchFamily="34" charset="0"/>
                <a:ea typeface="ヒラギノ角ゴ ProN W3"/>
                <a:cs typeface="Arial" pitchFamily="34" charset="0"/>
                <a:sym typeface="Calibri Bold" pitchFamily="34" charset="0"/>
              </a:rPr>
              <a:t>Тусгай зөвшөөрлийн мэдээлэл</a:t>
            </a:r>
            <a:endParaRPr lang="en-US" sz="1000" dirty="0">
              <a:solidFill>
                <a:srgbClr val="1075BD"/>
              </a:solidFill>
              <a:latin typeface="Calibri" pitchFamily="34" charset="0"/>
              <a:ea typeface="ヒラギノ角ゴ ProN W3"/>
              <a:cs typeface="ヒラギノ角ゴ ProN W3"/>
              <a:sym typeface="Calibri Bold" pitchFamily="34" charset="0"/>
            </a:endParaRPr>
          </a:p>
        </p:txBody>
      </p:sp>
      <p:sp>
        <p:nvSpPr>
          <p:cNvPr id="13347" name="Rectangle 27"/>
          <p:cNvSpPr>
            <a:spLocks/>
          </p:cNvSpPr>
          <p:nvPr/>
        </p:nvSpPr>
        <p:spPr bwMode="auto">
          <a:xfrm>
            <a:off x="1946804" y="2695576"/>
            <a:ext cx="1061112" cy="403225"/>
          </a:xfrm>
          <a:prstGeom prst="rect">
            <a:avLst/>
          </a:prstGeom>
          <a:noFill/>
          <a:ln w="25400">
            <a:noFill/>
            <a:round/>
            <a:headEnd/>
            <a:tailEnd/>
          </a:ln>
        </p:spPr>
        <p:txBody>
          <a:bodyPr/>
          <a:lstStyle/>
          <a:p>
            <a:r>
              <a:rPr lang="mn-MN" sz="1000" dirty="0" smtClean="0">
                <a:solidFill>
                  <a:srgbClr val="1075BD"/>
                </a:solidFill>
                <a:latin typeface="Arial" pitchFamily="34" charset="0"/>
                <a:ea typeface="ヒラギノ角ゴ ProN W3"/>
                <a:cs typeface="Arial" pitchFamily="34" charset="0"/>
                <a:sym typeface="Calibri" pitchFamily="34" charset="0"/>
              </a:rPr>
              <a:t>Төрийн эзэмшил</a:t>
            </a:r>
            <a:endParaRPr lang="en-US" sz="1000" dirty="0">
              <a:solidFill>
                <a:srgbClr val="1075BD"/>
              </a:solidFill>
              <a:latin typeface="Arial" pitchFamily="34" charset="0"/>
              <a:ea typeface="ヒラギノ角ゴ ProN W3"/>
              <a:cs typeface="Arial" pitchFamily="34" charset="0"/>
              <a:sym typeface="Calibri" pitchFamily="34" charset="0"/>
            </a:endParaRPr>
          </a:p>
        </p:txBody>
      </p:sp>
      <p:sp>
        <p:nvSpPr>
          <p:cNvPr id="13348" name="Rectangle 27"/>
          <p:cNvSpPr>
            <a:spLocks/>
          </p:cNvSpPr>
          <p:nvPr/>
        </p:nvSpPr>
        <p:spPr bwMode="auto">
          <a:xfrm>
            <a:off x="2228850" y="3124200"/>
            <a:ext cx="1289844" cy="533400"/>
          </a:xfrm>
          <a:prstGeom prst="rect">
            <a:avLst/>
          </a:prstGeom>
          <a:noFill/>
          <a:ln w="25400">
            <a:noFill/>
            <a:round/>
            <a:headEnd/>
            <a:tailEnd/>
          </a:ln>
        </p:spPr>
        <p:txBody>
          <a:bodyPr/>
          <a:lstStyle/>
          <a:p>
            <a:r>
              <a:rPr lang="mn-MN" sz="1000" dirty="0" smtClean="0">
                <a:solidFill>
                  <a:srgbClr val="808080"/>
                </a:solidFill>
                <a:latin typeface="Arial" pitchFamily="34" charset="0"/>
                <a:ea typeface="ヒラギノ角ゴ ProN W3"/>
                <a:cs typeface="Arial" pitchFamily="34" charset="0"/>
                <a:sym typeface="Calibri" pitchFamily="34" charset="0"/>
              </a:rPr>
              <a:t>Бүтээгдэхүүний гэрээ</a:t>
            </a:r>
            <a:endParaRPr lang="en-US" sz="800" dirty="0">
              <a:solidFill>
                <a:srgbClr val="808080"/>
              </a:solidFill>
              <a:latin typeface="Arial" pitchFamily="34" charset="0"/>
              <a:ea typeface="ヒラギノ角ゴ ProN W3"/>
              <a:cs typeface="Arial" pitchFamily="34" charset="0"/>
              <a:sym typeface="Calibri" pitchFamily="34" charset="0"/>
            </a:endParaRPr>
          </a:p>
        </p:txBody>
      </p:sp>
      <p:sp>
        <p:nvSpPr>
          <p:cNvPr id="13349" name="Rectangle 27"/>
          <p:cNvSpPr>
            <a:spLocks/>
          </p:cNvSpPr>
          <p:nvPr/>
        </p:nvSpPr>
        <p:spPr bwMode="auto">
          <a:xfrm>
            <a:off x="2311400" y="3733800"/>
            <a:ext cx="1485900" cy="685800"/>
          </a:xfrm>
          <a:prstGeom prst="rect">
            <a:avLst/>
          </a:prstGeom>
          <a:noFill/>
          <a:ln w="25400">
            <a:noFill/>
            <a:round/>
            <a:headEnd/>
            <a:tailEnd/>
          </a:ln>
        </p:spPr>
        <p:txBody>
          <a:bodyPr/>
          <a:lstStyle/>
          <a:p>
            <a:r>
              <a:rPr lang="mn-MN" sz="1000" dirty="0" smtClean="0">
                <a:solidFill>
                  <a:srgbClr val="808080"/>
                </a:solidFill>
                <a:latin typeface="Arial" pitchFamily="34" charset="0"/>
                <a:ea typeface="ヒラギノ角ゴ ProN W3"/>
                <a:cs typeface="Arial" pitchFamily="34" charset="0"/>
                <a:sym typeface="Calibri" pitchFamily="34" charset="0"/>
              </a:rPr>
              <a:t>Хүлээн авагч орны давуу эрх- бенефицар өмчлөгч</a:t>
            </a:r>
            <a:endParaRPr lang="en-US" sz="800" dirty="0">
              <a:solidFill>
                <a:srgbClr val="808080"/>
              </a:solidFill>
              <a:latin typeface="Arial" pitchFamily="34" charset="0"/>
              <a:ea typeface="ヒラギノ角ゴ ProN W3"/>
              <a:cs typeface="Arial" pitchFamily="34" charset="0"/>
              <a:sym typeface="Calibri Bold" pitchFamily="34" charset="0"/>
            </a:endParaRPr>
          </a:p>
        </p:txBody>
      </p:sp>
      <p:sp>
        <p:nvSpPr>
          <p:cNvPr id="32" name="Line 1"/>
          <p:cNvSpPr>
            <a:spLocks noChangeShapeType="1"/>
          </p:cNvSpPr>
          <p:nvPr/>
        </p:nvSpPr>
        <p:spPr bwMode="auto">
          <a:xfrm rot="10800000" flipH="1">
            <a:off x="5488425" y="2489210"/>
            <a:ext cx="1904387" cy="1914523"/>
          </a:xfrm>
          <a:prstGeom prst="line">
            <a:avLst/>
          </a:prstGeom>
          <a:noFill/>
          <a:ln w="38100">
            <a:gradFill flip="none" rotWithShape="1">
              <a:gsLst>
                <a:gs pos="0">
                  <a:srgbClr val="1075BD">
                    <a:alpha val="50195"/>
                  </a:srgbClr>
                </a:gs>
                <a:gs pos="100000">
                  <a:srgbClr val="FFFFFF">
                    <a:alpha val="50195"/>
                  </a:srgbClr>
                </a:gs>
              </a:gsLst>
              <a:lin ang="0" scaled="1"/>
              <a:tileRect/>
            </a:gradFill>
            <a:miter lim="800000"/>
            <a:headEnd type="stealth" w="med" len="med"/>
            <a:tailEnd/>
          </a:ln>
          <a:extLst>
            <a:ext uri="{909E8E84-426E-40DD-AFC4-6F175D3DCCD1}">
              <a14:hiddenFill xmlns="" xmlns:a14="http://schemas.microsoft.com/office/drawing/2010/main">
                <a:noFill/>
              </a14:hiddenFill>
            </a:ext>
          </a:extLst>
        </p:spPr>
        <p:txBody>
          <a:bodyPr lIns="0" tIns="0" rIns="0" bIns="0"/>
          <a:lstStyle/>
          <a:p>
            <a:pPr algn="ctr">
              <a:defRPr/>
            </a:pPr>
            <a:endParaRPr lang="en-US" sz="4200">
              <a:solidFill>
                <a:srgbClr val="000000"/>
              </a:solidFill>
              <a:latin typeface="Calibri"/>
              <a:ea typeface="ヒラギノ角ゴ ProN W3" charset="0"/>
              <a:cs typeface="Calibri"/>
              <a:sym typeface="Gill Sans" charset="0"/>
            </a:endParaRPr>
          </a:p>
        </p:txBody>
      </p:sp>
      <p:sp>
        <p:nvSpPr>
          <p:cNvPr id="13353" name="Rectangle 30"/>
          <p:cNvSpPr>
            <a:spLocks/>
          </p:cNvSpPr>
          <p:nvPr/>
        </p:nvSpPr>
        <p:spPr bwMode="auto">
          <a:xfrm>
            <a:off x="7365869" y="2420939"/>
            <a:ext cx="1466982" cy="515937"/>
          </a:xfrm>
          <a:prstGeom prst="rect">
            <a:avLst/>
          </a:prstGeom>
          <a:noFill/>
          <a:ln w="3175">
            <a:noFill/>
            <a:round/>
            <a:headEnd/>
            <a:tailEnd/>
          </a:ln>
        </p:spPr>
        <p:txBody>
          <a:bodyPr lIns="0" tIns="0" rIns="0" bIns="0"/>
          <a:lstStyle/>
          <a:p>
            <a:r>
              <a:rPr lang="mn-MN" sz="1000" dirty="0" smtClean="0">
                <a:solidFill>
                  <a:srgbClr val="1075BD"/>
                </a:solidFill>
                <a:latin typeface="Arial" pitchFamily="34" charset="0"/>
                <a:ea typeface="MS PGothic" pitchFamily="34" charset="-128"/>
                <a:cs typeface="Arial" pitchFamily="34" charset="0"/>
                <a:sym typeface="Calibri Bold" pitchFamily="34" charset="0"/>
              </a:rPr>
              <a:t>Компаниас нийгмийн, дэд бүтцийн хөрөнгө оруулалт</a:t>
            </a:r>
            <a:endParaRPr lang="en-US" sz="1000" dirty="0">
              <a:solidFill>
                <a:srgbClr val="1075BD"/>
              </a:solidFill>
              <a:latin typeface="Arial" pitchFamily="34" charset="0"/>
              <a:ea typeface="MS PGothic" pitchFamily="34" charset="-128"/>
              <a:cs typeface="Arial" pitchFamily="34" charset="0"/>
              <a:sym typeface="Calibri" pitchFamily="34" charset="0"/>
            </a:endParaRPr>
          </a:p>
        </p:txBody>
      </p:sp>
    </p:spTree>
  </p:cSld>
  <p:clrMapOvr>
    <a:masterClrMapping/>
  </p:clrMapOvr>
  <p:transition spd="slow"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2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3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3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32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3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24"/>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34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34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333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3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33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335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3334"/>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334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334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3333"/>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1331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331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33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13317" grpId="0" animBg="1"/>
      <p:bldP spid="13318" grpId="0" animBg="1"/>
      <p:bldP spid="13328" grpId="0"/>
      <p:bldP spid="13329" grpId="0"/>
      <p:bldP spid="13330" grpId="0"/>
      <p:bldP spid="13331" grpId="0"/>
      <p:bldP spid="13332" grpId="0"/>
      <p:bldP spid="13333" grpId="0" animBg="1"/>
      <p:bldP spid="13334" grpId="0" animBg="1"/>
      <p:bldP spid="52" grpId="0"/>
      <p:bldP spid="98" grpId="0"/>
      <p:bldP spid="13344" grpId="0"/>
      <p:bldP spid="13347" grpId="0"/>
      <p:bldP spid="13348" grpId="0"/>
      <p:bldP spid="13349" grpId="0"/>
      <p:bldP spid="1335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533400" y="533401"/>
            <a:ext cx="8915400" cy="685800"/>
          </a:xfrm>
        </p:spPr>
        <p:txBody>
          <a:bodyPr/>
          <a:lstStyle/>
          <a:p>
            <a:r>
              <a:rPr lang="mn-MN" sz="2000" b="1" dirty="0">
                <a:latin typeface="Arial" charset="0"/>
              </a:rPr>
              <a:t>Цаашдын арга хэмжээнүүд</a:t>
            </a:r>
            <a:endParaRPr lang="en-US" sz="3200" b="1" dirty="0">
              <a:latin typeface="Arial" charset="0"/>
            </a:endParaRPr>
          </a:p>
        </p:txBody>
      </p:sp>
      <p:sp>
        <p:nvSpPr>
          <p:cNvPr id="148483" name="Rectangle 3"/>
          <p:cNvSpPr>
            <a:spLocks noGrp="1" noChangeArrowheads="1"/>
          </p:cNvSpPr>
          <p:nvPr>
            <p:ph idx="1"/>
          </p:nvPr>
        </p:nvSpPr>
        <p:spPr>
          <a:xfrm>
            <a:off x="533400" y="1295400"/>
            <a:ext cx="8761413" cy="4419600"/>
          </a:xfrm>
        </p:spPr>
        <p:txBody>
          <a:bodyPr/>
          <a:lstStyle/>
          <a:p>
            <a:pPr marL="609600" indent="-609600" algn="just">
              <a:lnSpc>
                <a:spcPct val="80000"/>
              </a:lnSpc>
            </a:pPr>
            <a:r>
              <a:rPr lang="mn-MN" sz="1900" dirty="0" smtClean="0"/>
              <a:t>Монгол Улсын ОҮИТБС- ын 2013 оны нэгтгэл тайланг 2014 оны 1</a:t>
            </a:r>
            <a:r>
              <a:rPr lang="en-US" sz="1900" dirty="0" smtClean="0"/>
              <a:t>1</a:t>
            </a:r>
            <a:r>
              <a:rPr lang="mn-MN" sz="1900" dirty="0" smtClean="0"/>
              <a:t> дүгээр сард багтаан гаргах, 250 компани хамрагдах, шинэ стандартын дагуу тайлан гаргах</a:t>
            </a:r>
            <a:r>
              <a:rPr lang="en-US" sz="1900" dirty="0" smtClean="0"/>
              <a:t>;</a:t>
            </a:r>
            <a:endParaRPr lang="mn-MN" sz="1900" dirty="0" smtClean="0"/>
          </a:p>
          <a:p>
            <a:pPr marL="609600" indent="-609600" algn="just">
              <a:lnSpc>
                <a:spcPct val="80000"/>
              </a:lnSpc>
            </a:pPr>
            <a:r>
              <a:rPr lang="mn-MN" sz="1900" dirty="0" smtClean="0"/>
              <a:t>2013 оны Монгол Улсын нэгтгэл тайланг хийх байгууллагыг сонгон шалгаруулах</a:t>
            </a:r>
            <a:r>
              <a:rPr lang="en-US" sz="1900" dirty="0" smtClean="0"/>
              <a:t>;</a:t>
            </a:r>
            <a:r>
              <a:rPr lang="mn-MN" sz="1900" dirty="0" smtClean="0"/>
              <a:t> </a:t>
            </a:r>
          </a:p>
          <a:p>
            <a:pPr marL="609600" indent="-609600" algn="just">
              <a:lnSpc>
                <a:spcPct val="80000"/>
              </a:lnSpc>
            </a:pPr>
            <a:r>
              <a:rPr lang="mn-MN" sz="1900" dirty="0" smtClean="0"/>
              <a:t>Монгол </a:t>
            </a:r>
            <a:r>
              <a:rPr lang="mn-MN" sz="1900" dirty="0"/>
              <a:t>Улсын </a:t>
            </a:r>
            <a:r>
              <a:rPr lang="mn-MN" sz="1900" dirty="0" smtClean="0"/>
              <a:t>ОҮИТБ-ын хуулийн боловсруулах ажлыг эрчимжүүлэх, УИХ- ын намрын чуулганд өргөн барих</a:t>
            </a:r>
            <a:r>
              <a:rPr lang="en-US" sz="1900" dirty="0" smtClean="0"/>
              <a:t>;</a:t>
            </a:r>
            <a:endParaRPr lang="mn-MN" sz="1900" dirty="0" smtClean="0"/>
          </a:p>
          <a:p>
            <a:pPr marL="609600" indent="-609600" algn="just">
              <a:lnSpc>
                <a:spcPct val="80000"/>
              </a:lnSpc>
            </a:pPr>
            <a:r>
              <a:rPr lang="mn-MN" sz="1900" smtClean="0"/>
              <a:t>ОҮИТБС-ын </a:t>
            </a:r>
            <a:r>
              <a:rPr lang="mn-MN" sz="1900" dirty="0" smtClean="0"/>
              <a:t>шинэ стандартын дагуу 2014 онд төлөвлөсөн арга хэмжээг хэрэгжүүлэх</a:t>
            </a:r>
            <a:r>
              <a:rPr lang="en-US" sz="1900" dirty="0" smtClean="0"/>
              <a:t>;</a:t>
            </a:r>
            <a:endParaRPr lang="mn-MN" sz="1900" dirty="0" smtClean="0"/>
          </a:p>
          <a:p>
            <a:pPr marL="609600" indent="-609600" algn="just">
              <a:lnSpc>
                <a:spcPct val="80000"/>
              </a:lnSpc>
            </a:pPr>
            <a:r>
              <a:rPr lang="mn-MN" sz="1900" dirty="0" smtClean="0"/>
              <a:t>Цахим тайлагналын системийг боловсруулах, турших</a:t>
            </a:r>
            <a:r>
              <a:rPr lang="en-US" sz="1900" dirty="0" smtClean="0"/>
              <a:t>;</a:t>
            </a:r>
            <a:endParaRPr lang="mn-MN" sz="1900" dirty="0" smtClean="0"/>
          </a:p>
          <a:p>
            <a:pPr marL="609600" indent="-609600" algn="just">
              <a:lnSpc>
                <a:spcPct val="80000"/>
              </a:lnSpc>
            </a:pPr>
            <a:r>
              <a:rPr lang="mn-MN" sz="1900" dirty="0" smtClean="0"/>
              <a:t>Монголын ОҮИТБС-ын холбоо харилцааны үйл ажиллагааг төлөвлөгөөний дагуу хэрэгжүүлэх эхлэх</a:t>
            </a:r>
            <a:r>
              <a:rPr lang="en-US" sz="1900" dirty="0" smtClean="0"/>
              <a:t>;</a:t>
            </a:r>
            <a:endParaRPr lang="mn-MN" sz="1900" dirty="0" smtClean="0"/>
          </a:p>
          <a:p>
            <a:pPr marL="609600" indent="-609600" algn="just">
              <a:lnSpc>
                <a:spcPct val="80000"/>
              </a:lnSpc>
            </a:pPr>
            <a:r>
              <a:rPr lang="mn-MN" sz="1900" dirty="0" smtClean="0"/>
              <a:t>УИХ- ын төсвийн байнгын хороонд ОҮИТБС- ыг танилцуулах</a:t>
            </a:r>
            <a:r>
              <a:rPr lang="en-US" sz="1900" dirty="0" smtClean="0"/>
              <a:t>;</a:t>
            </a:r>
            <a:endParaRPr lang="mn-MN" sz="1900" dirty="0" smtClean="0"/>
          </a:p>
          <a:p>
            <a:pPr marL="609600" indent="-609600" algn="just">
              <a:lnSpc>
                <a:spcPct val="80000"/>
              </a:lnSpc>
            </a:pPr>
            <a:r>
              <a:rPr lang="mn-MN" sz="1900" dirty="0" smtClean="0"/>
              <a:t>Аймгуудад ОҮИТБС-ын дэд зөвлөлийг байгуулж ажилд оруулах, дуусгах</a:t>
            </a:r>
            <a:r>
              <a:rPr lang="en-US" sz="1900" dirty="0" smtClean="0"/>
              <a:t>;</a:t>
            </a:r>
            <a:endParaRPr lang="mn-MN" sz="1900" dirty="0" smtClean="0"/>
          </a:p>
          <a:p>
            <a:pPr marL="609600" indent="-609600" algn="just">
              <a:lnSpc>
                <a:spcPct val="80000"/>
              </a:lnSpc>
              <a:buNone/>
            </a:pPr>
            <a:endParaRPr lang="mn-MN" sz="1900" dirty="0">
              <a:latin typeface="+mj-lt"/>
            </a:endParaRPr>
          </a:p>
          <a:p>
            <a:pPr marL="609600" indent="-609600">
              <a:lnSpc>
                <a:spcPct val="80000"/>
              </a:lnSpc>
            </a:pPr>
            <a:endParaRPr lang="en-US" sz="2000" dirty="0"/>
          </a:p>
          <a:p>
            <a:pPr marL="990600" lvl="1" indent="-533400">
              <a:lnSpc>
                <a:spcPct val="80000"/>
              </a:lnSpc>
              <a:buFont typeface="Wingdings" pitchFamily="2" charset="2"/>
              <a:buNone/>
            </a:pPr>
            <a:endParaRPr lang="en-US" sz="1800" dirty="0"/>
          </a:p>
        </p:txBody>
      </p:sp>
      <p:sp>
        <p:nvSpPr>
          <p:cNvPr id="4" name="Slide Number Placeholder 5"/>
          <p:cNvSpPr>
            <a:spLocks noGrp="1"/>
          </p:cNvSpPr>
          <p:nvPr>
            <p:ph type="sldNum" sz="quarter" idx="12"/>
          </p:nvPr>
        </p:nvSpPr>
        <p:spPr/>
        <p:txBody>
          <a:bodyPr/>
          <a:lstStyle/>
          <a:p>
            <a:fld id="{C52AA96E-AC4E-486E-B864-1C40DA30B489}" type="slidenum">
              <a:rPr lang="en-US" altLang="en-US"/>
              <a:pPr/>
              <a:t>14</a:t>
            </a:fld>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5715000"/>
            <a:ext cx="8763000" cy="369332"/>
          </a:xfrm>
          <a:prstGeom prst="rect">
            <a:avLst/>
          </a:prstGeom>
          <a:noFill/>
        </p:spPr>
        <p:txBody>
          <a:bodyPr wrap="square" rtlCol="0">
            <a:spAutoFit/>
          </a:bodyPr>
          <a:lstStyle/>
          <a:p>
            <a:r>
              <a:rPr lang="mn-MN" dirty="0" smtClean="0">
                <a:latin typeface="Arial" pitchFamily="34" charset="0"/>
                <a:cs typeface="Arial" pitchFamily="34" charset="0"/>
              </a:rPr>
              <a:t>ОҮИТБС- ыг хэрэгжүүлэгч </a:t>
            </a:r>
            <a:r>
              <a:rPr lang="en-US" dirty="0" smtClean="0">
                <a:latin typeface="Arial" pitchFamily="34" charset="0"/>
                <a:cs typeface="Arial" pitchFamily="34" charset="0"/>
              </a:rPr>
              <a:t>41 </a:t>
            </a:r>
            <a:r>
              <a:rPr lang="mn-MN" dirty="0" smtClean="0">
                <a:latin typeface="Arial" pitchFamily="34" charset="0"/>
                <a:cs typeface="Arial" pitchFamily="34" charset="0"/>
              </a:rPr>
              <a:t>орон, шаардлагад хангаад байгаа 25 орон байна.</a:t>
            </a:r>
            <a:endParaRPr lang="en-US" dirty="0">
              <a:latin typeface="Arial" pitchFamily="34" charset="0"/>
              <a:cs typeface="Arial" pitchFamily="34" charset="0"/>
            </a:endParaRPr>
          </a:p>
        </p:txBody>
      </p:sp>
      <p:pic>
        <p:nvPicPr>
          <p:cNvPr id="9217" name="Picture 1" descr="C:\Documents and Settings\Apple\Desktop\New Image.JPG"/>
          <p:cNvPicPr>
            <a:picLocks noGrp="1" noChangeAspect="1" noChangeArrowheads="1"/>
          </p:cNvPicPr>
          <p:nvPr>
            <p:ph idx="1"/>
          </p:nvPr>
        </p:nvPicPr>
        <p:blipFill>
          <a:blip r:embed="rId2" cstate="print"/>
          <a:srcRect/>
          <a:stretch>
            <a:fillRect/>
          </a:stretch>
        </p:blipFill>
        <p:spPr bwMode="auto">
          <a:xfrm>
            <a:off x="762000" y="304800"/>
            <a:ext cx="8422764" cy="5334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5"/>
          <p:cNvSpPr>
            <a:spLocks noGrp="1"/>
          </p:cNvSpPr>
          <p:nvPr>
            <p:ph type="sldNum" sz="quarter" idx="12"/>
          </p:nvPr>
        </p:nvSpPr>
        <p:spPr/>
        <p:txBody>
          <a:bodyPr/>
          <a:lstStyle/>
          <a:p>
            <a:pPr>
              <a:defRPr/>
            </a:pPr>
            <a:fld id="{905D2B8F-8E30-48D2-B8AC-C88A59FABEE9}" type="slidenum">
              <a:rPr lang="en-US" altLang="en-US"/>
              <a:pPr>
                <a:defRPr/>
              </a:pPr>
              <a:t>3</a:t>
            </a:fld>
            <a:endParaRPr lang="en-US" altLang="en-US"/>
          </a:p>
        </p:txBody>
      </p:sp>
      <p:sp>
        <p:nvSpPr>
          <p:cNvPr id="4099" name="Rectangle 3"/>
          <p:cNvSpPr>
            <a:spLocks noGrp="1" noChangeArrowheads="1"/>
          </p:cNvSpPr>
          <p:nvPr>
            <p:ph type="body" idx="1"/>
          </p:nvPr>
        </p:nvSpPr>
        <p:spPr>
          <a:xfrm>
            <a:off x="609600" y="304800"/>
            <a:ext cx="8667750" cy="5867400"/>
          </a:xfrm>
        </p:spPr>
        <p:txBody>
          <a:bodyPr/>
          <a:lstStyle/>
          <a:p>
            <a:pPr algn="just" eaLnBrk="1" hangingPunct="1">
              <a:lnSpc>
                <a:spcPct val="90000"/>
              </a:lnSpc>
            </a:pPr>
            <a:r>
              <a:rPr lang="mn-MN" sz="1700" dirty="0" smtClean="0"/>
              <a:t>2002 оны 9 дүгээр сард Өмнөд Африкийн Йоханнесбург хотноо НҮБ- ын ивээл</a:t>
            </a:r>
            <a:r>
              <a:rPr lang="en-US" sz="1700" dirty="0" smtClean="0"/>
              <a:t> </a:t>
            </a:r>
            <a:r>
              <a:rPr lang="mn-MN" sz="1700" dirty="0" smtClean="0"/>
              <a:t>дор зохиогдсон “Тогтвортой Хөгжлийн Дэлхийн Дээд хэмжээний уулзалт” дээр Олборлох үйлдвэрлэлийн Ил тод байдлын санаачлагыг анх Их Британийн тэр үеийн Ерөнхий Сайд Тони Блейр дэвшүүлсэн байна.</a:t>
            </a:r>
          </a:p>
          <a:p>
            <a:pPr algn="just">
              <a:lnSpc>
                <a:spcPct val="90000"/>
              </a:lnSpc>
            </a:pPr>
            <a:r>
              <a:rPr lang="mn-MN" sz="1700" dirty="0" smtClean="0"/>
              <a:t>Нийтдээ 50 гаруй орон нэгдэхээ зарласнаас </a:t>
            </a:r>
            <a:r>
              <a:rPr lang="en-US" sz="1700" dirty="0" smtClean="0"/>
              <a:t>41</a:t>
            </a:r>
            <a:r>
              <a:rPr lang="mn-MN" sz="1700" dirty="0" smtClean="0"/>
              <a:t> орон хэрэгжүүлж байна. Азербайжан, Либери, Зүүн Тимор, Монгол Улс, Гана, Кыргызстан, Нигери, Казакстан зэрэг </a:t>
            </a:r>
            <a:r>
              <a:rPr lang="en-US" sz="1700" dirty="0" smtClean="0"/>
              <a:t>25</a:t>
            </a:r>
            <a:r>
              <a:rPr lang="mn-MN" sz="1700" dirty="0" smtClean="0"/>
              <a:t> орон ОҮИТБС- ын шаардлагыг хангасан орнууд болоод байна.  АНУ, Австрали, Их Британ, Франц улсууд нэгдэх болсноо саяхан зарласан.</a:t>
            </a:r>
            <a:endParaRPr lang="en-US" sz="1700" dirty="0" smtClean="0"/>
          </a:p>
          <a:p>
            <a:pPr algn="just" eaLnBrk="1" hangingPunct="1"/>
            <a:r>
              <a:rPr lang="mn-MN" sz="1700" dirty="0" smtClean="0"/>
              <a:t>ОҮИТБС-ын анхны үндсэн санаа нь Компаниуд төлснөө, Засгийн газар хүлээн авсанаа ил болгох, тайланг аудитаар хянах, тайланг хэвлүүлэх, хэлэлцүүлэг хийхэд оршиж байна.</a:t>
            </a:r>
            <a:r>
              <a:rPr lang="en-US" sz="1700" dirty="0" smtClean="0"/>
              <a:t> </a:t>
            </a:r>
            <a:endParaRPr lang="mn-MN" sz="1700" dirty="0" smtClean="0">
              <a:latin typeface="Arial" pitchFamily="34" charset="0"/>
              <a:cs typeface="Arial" pitchFamily="34" charset="0"/>
            </a:endParaRPr>
          </a:p>
          <a:p>
            <a:pPr algn="just" eaLnBrk="1" hangingPunct="1"/>
            <a:r>
              <a:rPr lang="mn-MN" sz="1700" dirty="0" smtClean="0">
                <a:latin typeface="Arial" pitchFamily="34" charset="0"/>
                <a:cs typeface="Arial" pitchFamily="34" charset="0"/>
              </a:rPr>
              <a:t>Байгалийн нөөц баялаг ихтэй улс орнууд засаглалаа сайжруулахад чиглэсэн санаачлага ба Засгийн газрын хүлээн авсан орлогыг ард нийтэд мэдээлж, Засгийн газрын байгууллагуудыг нийтийн эрх ашгийн төлөө ажиллуулахад ард нийтийг мэдээлэл чадавхитай болгох, хяналт тавихад чиглэсэн санаачилга</a:t>
            </a:r>
            <a:endParaRPr lang="mn-MN" sz="1700" dirty="0" smtClean="0"/>
          </a:p>
          <a:p>
            <a:pPr algn="just" eaLnBrk="1" hangingPunct="1">
              <a:lnSpc>
                <a:spcPct val="90000"/>
              </a:lnSpc>
            </a:pPr>
            <a:r>
              <a:rPr lang="mn-MN" sz="1700" dirty="0" smtClean="0"/>
              <a:t>2013 оны 5 дугаар сард Австралийн Сиднейд батлагдсан ОҮИТБС- ын шинэ стандартаар </a:t>
            </a:r>
            <a:r>
              <a:rPr lang="mn-MN" sz="1700" dirty="0" smtClean="0">
                <a:cs typeface="Times New Roman" pitchFamily="18" charset="0"/>
              </a:rPr>
              <a:t>орлого, төлбөрөөс гадна эрх зүйн орчиныг тодорхой болгож, санхүү татварын тогтолцоо, үйлдвэрлэл, борлуулалт, төрийн өмчит компаниудын оролцоо, орлогын хуваарилалт, тусгай зөвшөөрлийн бүртгэл, олголт, бенефицар өмчлөгчид, гэрээ болон хэрэгжиж буй төслүүдийг хамруулахаар болж, холбогдох шаардлагуудыг томьёолсон байна. </a:t>
            </a:r>
            <a:endParaRPr lang="en-US" sz="1700" dirty="0" smtClean="0">
              <a:cs typeface="Times New Roman" pitchFamily="18" charset="0"/>
            </a:endParaRPr>
          </a:p>
          <a:p>
            <a:pPr eaLnBrk="1" hangingPunct="1">
              <a:lnSpc>
                <a:spcPct val="90000"/>
              </a:lnSpc>
            </a:pPr>
            <a:endParaRPr lang="mn-MN" sz="2000" dirty="0" smtClean="0"/>
          </a:p>
          <a:p>
            <a:pPr eaLnBrk="1" hangingPunct="1">
              <a:lnSpc>
                <a:spcPct val="90000"/>
              </a:lnSpc>
            </a:pPr>
            <a:endParaRPr lang="mn-MN" sz="2000"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77813"/>
            <a:ext cx="8915400" cy="484187"/>
          </a:xfrm>
        </p:spPr>
        <p:txBody>
          <a:bodyPr/>
          <a:lstStyle/>
          <a:p>
            <a:r>
              <a:rPr lang="mn-MN" sz="1800" b="1" dirty="0" smtClean="0">
                <a:latin typeface="+mn-lt"/>
              </a:rPr>
              <a:t>ОҮИТБС- ын зарчимууд</a:t>
            </a:r>
            <a:endParaRPr lang="en-US" sz="1800" b="1" dirty="0">
              <a:latin typeface="+mn-lt"/>
            </a:endParaRPr>
          </a:p>
        </p:txBody>
      </p:sp>
      <p:sp>
        <p:nvSpPr>
          <p:cNvPr id="3" name="Content Placeholder 2"/>
          <p:cNvSpPr>
            <a:spLocks noGrp="1"/>
          </p:cNvSpPr>
          <p:nvPr>
            <p:ph idx="1"/>
          </p:nvPr>
        </p:nvSpPr>
        <p:spPr>
          <a:xfrm>
            <a:off x="457200" y="990600"/>
            <a:ext cx="8915400" cy="4800600"/>
          </a:xfrm>
        </p:spPr>
        <p:txBody>
          <a:bodyPr/>
          <a:lstStyle/>
          <a:p>
            <a:pPr lvl="0" algn="just"/>
            <a:r>
              <a:rPr lang="mn-MN" sz="1800" dirty="0" smtClean="0"/>
              <a:t>Тогтвортой хөгжих, ядуурлыг бууруулахад эдийн засгийн тогтвортой өсөлт зайлшгүй бөгөөд байгалийн баялагийг ухаалаг ашиглах нь түүний чухал хөдөлгүүр байх ёстой. Буруу удирдваас эдийн засаг, нийгмийн сөрөг үр дагавар үүсгэж болохыг байнга анхааралдаа байлгах ёстой</a:t>
            </a:r>
            <a:r>
              <a:rPr lang="en-US" sz="1800" dirty="0" smtClean="0"/>
              <a:t>;</a:t>
            </a:r>
          </a:p>
          <a:p>
            <a:pPr lvl="0" algn="just"/>
            <a:r>
              <a:rPr lang="mn-MN" sz="1800" dirty="0" smtClean="0"/>
              <a:t>Байгалийн баялгийг удирдахдаа аливаа төр иргэдийнхээ сайн сайхны төлөө ажиллах ба үйл ажиллагаа нь үндэсний хөгжлийн эрх ашигт үйлчлэх ёстой</a:t>
            </a:r>
            <a:r>
              <a:rPr lang="en-US" sz="1800" dirty="0" smtClean="0"/>
              <a:t>;</a:t>
            </a:r>
          </a:p>
          <a:p>
            <a:pPr lvl="0" algn="just"/>
            <a:r>
              <a:rPr lang="mn-MN" sz="1800" dirty="0" smtClean="0"/>
              <a:t>Байгалийн баялгийн ашиглалт нь олон арван жилийн турш орлого бүрдүүлэх хэдий ч, орлогын хэмжээ зах зээлийн хөдөлгөөнөөс байнга хамаарна</a:t>
            </a:r>
            <a:r>
              <a:rPr lang="en-US" sz="1800" dirty="0" smtClean="0"/>
              <a:t>; </a:t>
            </a:r>
          </a:p>
          <a:p>
            <a:pPr lvl="0" algn="just"/>
            <a:r>
              <a:rPr lang="mn-MN" sz="1800" dirty="0" smtClean="0"/>
              <a:t>Улсын төсвийн орлого, зарлагын бодит байдлыг олон нийт ойлгож авснаар тогтвортой хөгжлийн арга замыг сонгох талаар хэлэлцэх, оновчтой шийдэл олоход туслана</a:t>
            </a:r>
            <a:r>
              <a:rPr lang="en-US" sz="1800" dirty="0" smtClean="0"/>
              <a:t>; </a:t>
            </a:r>
          </a:p>
          <a:p>
            <a:pPr lvl="0" algn="just"/>
            <a:r>
              <a:rPr lang="mn-MN" sz="1800" dirty="0" smtClean="0"/>
              <a:t>Олборлох үйлдвэрлэл бүхий төр, компани нь ил тод нээлттэй, төрийн сан, төсвийн удирдлага ил тод нээлттэй, хариуцлагатай байх ёстой</a:t>
            </a:r>
            <a:r>
              <a:rPr lang="en-US" sz="1800" dirty="0" smtClean="0"/>
              <a:t>;</a:t>
            </a:r>
          </a:p>
          <a:p>
            <a:pPr lvl="0" algn="just"/>
            <a:r>
              <a:rPr lang="mn-MN" sz="1800" dirty="0" smtClean="0"/>
              <a:t>Ил тод байдлыг байгуулагдсан гэрээ, мөрдөгдөж байгаа хуулийн хүрээнд хөгжүүлэх ёстой</a:t>
            </a:r>
            <a:r>
              <a:rPr lang="en-US" sz="1800" dirty="0" smtClean="0"/>
              <a:t>; </a:t>
            </a:r>
          </a:p>
          <a:p>
            <a:pPr lvl="0" algn="just"/>
            <a:endParaRPr lang="en-US" sz="1600" dirty="0" smtClean="0"/>
          </a:p>
          <a:p>
            <a:endParaRPr lang="en-US" dirty="0"/>
          </a:p>
        </p:txBody>
      </p:sp>
      <p:sp>
        <p:nvSpPr>
          <p:cNvPr id="4" name="Slide Number Placeholder 3"/>
          <p:cNvSpPr>
            <a:spLocks noGrp="1"/>
          </p:cNvSpPr>
          <p:nvPr>
            <p:ph type="sldNum" sz="quarter" idx="12"/>
          </p:nvPr>
        </p:nvSpPr>
        <p:spPr/>
        <p:txBody>
          <a:bodyPr/>
          <a:lstStyle/>
          <a:p>
            <a:fld id="{39716D41-6227-485E-ABD7-F9348B4F1D9A}" type="slidenum">
              <a:rPr lang="en-US" altLang="en-US" smtClean="0"/>
              <a:pPr/>
              <a:t>4</a:t>
            </a:fld>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19200"/>
            <a:ext cx="8915400" cy="4648200"/>
          </a:xfrm>
        </p:spPr>
        <p:txBody>
          <a:bodyPr/>
          <a:lstStyle/>
          <a:p>
            <a:r>
              <a:rPr lang="mn-MN" sz="1800" dirty="0" smtClean="0"/>
              <a:t>Дотоод гадаадын хөрөнгө оруулалтыг нэмэгдүүлснээр санхүүгийн ил тод байдлыг хамтад нь бий болгох ёстой</a:t>
            </a:r>
            <a:r>
              <a:rPr lang="en-US" sz="1800" dirty="0" smtClean="0"/>
              <a:t>;</a:t>
            </a:r>
          </a:p>
          <a:p>
            <a:pPr lvl="0"/>
            <a:r>
              <a:rPr lang="mn-MN" sz="1800" dirty="0" smtClean="0"/>
              <a:t>Төрийн хариуцлагатай байдал нь иргэдийн нэрийн өмнөөс төрийн орлого, зарлагыг зөв, зохистой удирдаж байгаа эсэхээр тодорхойлогдоно</a:t>
            </a:r>
            <a:r>
              <a:rPr lang="en-US" sz="1800" dirty="0" smtClean="0"/>
              <a:t>;</a:t>
            </a:r>
          </a:p>
          <a:p>
            <a:pPr lvl="0"/>
            <a:r>
              <a:rPr lang="mn-MN" sz="1800" dirty="0" smtClean="0"/>
              <a:t>Олон нийт төр, засгийн үйл ажиллагаа, компаниудад ил тод хариуцлагатай байдлын шаардлагыг тавьж, бодитой болгох ёстой</a:t>
            </a:r>
            <a:r>
              <a:rPr lang="en-US" sz="1800" dirty="0" smtClean="0"/>
              <a:t>;</a:t>
            </a:r>
          </a:p>
          <a:p>
            <a:pPr lvl="0"/>
            <a:r>
              <a:rPr lang="mn-MN" sz="1800" dirty="0" smtClean="0"/>
              <a:t>Төлбөр орлогын ил тод байдлыг тууштай, биелэгдэж, хэрэгжих аргаар нэвтрүүлж, гарсан үр дүнг энгийн хялбар аргаар ашиглах бололцоотой байлгах ёстой</a:t>
            </a:r>
            <a:r>
              <a:rPr lang="en-US" sz="1800" dirty="0" smtClean="0"/>
              <a:t>;</a:t>
            </a:r>
          </a:p>
          <a:p>
            <a:pPr lvl="0"/>
            <a:r>
              <a:rPr lang="mn-MN" sz="1800" dirty="0" smtClean="0"/>
              <a:t>Олборлох чиглэлийн бүх компанийн төлбөрийг ил тод болгох ёстой</a:t>
            </a:r>
            <a:r>
              <a:rPr lang="en-US" sz="1800" dirty="0" smtClean="0"/>
              <a:t>;</a:t>
            </a:r>
          </a:p>
          <a:p>
            <a:r>
              <a:rPr lang="mn-MN" sz="1800" dirty="0" smtClean="0"/>
              <a:t>Ил тод байдлыг хэрэгжүүлэхэд оролцогч талууд чухал үүрэгтэй бөгөөд хувь нэмрээ оруулах үүрэгтэй. Оролцогч тал гэдэгт Засгийн газар, тэдний агентлаг, олборлох чиглэлийн компани, үйлчилгээний компани, олон тал, санхүүгийн байгууллагууд, хөрөнгө оруулагчид болон төрийн бус байгууллагууд байна</a:t>
            </a:r>
            <a:r>
              <a:rPr lang="en-US" sz="1800" dirty="0" smtClean="0"/>
              <a:t>;</a:t>
            </a:r>
          </a:p>
          <a:p>
            <a:endParaRPr lang="en-US" dirty="0"/>
          </a:p>
        </p:txBody>
      </p:sp>
      <p:sp>
        <p:nvSpPr>
          <p:cNvPr id="4" name="Slide Number Placeholder 3"/>
          <p:cNvSpPr>
            <a:spLocks noGrp="1"/>
          </p:cNvSpPr>
          <p:nvPr>
            <p:ph type="sldNum" sz="quarter" idx="12"/>
          </p:nvPr>
        </p:nvSpPr>
        <p:spPr/>
        <p:txBody>
          <a:bodyPr/>
          <a:lstStyle/>
          <a:p>
            <a:fld id="{39716D41-6227-485E-ABD7-F9348B4F1D9A}" type="slidenum">
              <a:rPr lang="en-US" altLang="en-US" smtClean="0"/>
              <a:pPr/>
              <a:t>5</a:t>
            </a:fld>
            <a:endParaRPr lang="en-US" altLang="en-US"/>
          </a:p>
        </p:txBody>
      </p:sp>
      <p:sp>
        <p:nvSpPr>
          <p:cNvPr id="5" name="Rectangle 4"/>
          <p:cNvSpPr/>
          <p:nvPr/>
        </p:nvSpPr>
        <p:spPr>
          <a:xfrm>
            <a:off x="838200" y="457200"/>
            <a:ext cx="7772400" cy="400110"/>
          </a:xfrm>
          <a:prstGeom prst="rect">
            <a:avLst/>
          </a:prstGeom>
        </p:spPr>
        <p:txBody>
          <a:bodyPr wrap="square">
            <a:spAutoFit/>
          </a:bodyPr>
          <a:lstStyle/>
          <a:p>
            <a:r>
              <a:rPr lang="mn-MN" sz="2000" b="1" dirty="0" smtClean="0">
                <a:solidFill>
                  <a:schemeClr val="accent6">
                    <a:lumMod val="75000"/>
                  </a:schemeClr>
                </a:solidFill>
              </a:rPr>
              <a:t>ОҮИТБС-ын зарчимууд - үргэлжлэл</a:t>
            </a:r>
            <a:endParaRPr lang="en-US" sz="2000" b="1"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2E233F3-D2BF-4B41-81A5-DB3F3E55275D}" type="slidenum">
              <a:rPr lang="en-US" altLang="en-US"/>
              <a:pPr/>
              <a:t>6</a:t>
            </a:fld>
            <a:endParaRPr lang="en-US" altLang="en-US"/>
          </a:p>
        </p:txBody>
      </p:sp>
      <p:sp>
        <p:nvSpPr>
          <p:cNvPr id="101378" name="Rectangle 2"/>
          <p:cNvSpPr>
            <a:spLocks noGrp="1" noChangeArrowheads="1"/>
          </p:cNvSpPr>
          <p:nvPr>
            <p:ph type="title"/>
          </p:nvPr>
        </p:nvSpPr>
        <p:spPr>
          <a:xfrm>
            <a:off x="495300" y="277813"/>
            <a:ext cx="8915400" cy="484187"/>
          </a:xfrm>
        </p:spPr>
        <p:txBody>
          <a:bodyPr/>
          <a:lstStyle/>
          <a:p>
            <a:r>
              <a:rPr lang="mn-MN" sz="1800" b="1" dirty="0">
                <a:latin typeface="Arial" charset="0"/>
              </a:rPr>
              <a:t>Эрх зүйн үндэс</a:t>
            </a:r>
            <a:endParaRPr lang="en-US" sz="1800" b="1" dirty="0">
              <a:latin typeface="Arial" charset="0"/>
            </a:endParaRPr>
          </a:p>
        </p:txBody>
      </p:sp>
      <p:sp>
        <p:nvSpPr>
          <p:cNvPr id="101379" name="Rectangle 3"/>
          <p:cNvSpPr>
            <a:spLocks noGrp="1" noChangeArrowheads="1"/>
          </p:cNvSpPr>
          <p:nvPr>
            <p:ph type="body" idx="1"/>
          </p:nvPr>
        </p:nvSpPr>
        <p:spPr>
          <a:xfrm>
            <a:off x="381000" y="685800"/>
            <a:ext cx="9296400" cy="5334000"/>
          </a:xfrm>
        </p:spPr>
        <p:txBody>
          <a:bodyPr/>
          <a:lstStyle/>
          <a:p>
            <a:pPr algn="just">
              <a:lnSpc>
                <a:spcPct val="90000"/>
              </a:lnSpc>
            </a:pPr>
            <a:r>
              <a:rPr lang="mn-MN" sz="2000" dirty="0" smtClean="0"/>
              <a:t>2006 </a:t>
            </a:r>
            <a:r>
              <a:rPr lang="mn-MN" sz="2000" dirty="0"/>
              <a:t>онд батлагдсан Ашигт малтмалын хуулийн </a:t>
            </a:r>
            <a:r>
              <a:rPr lang="mn-MN" sz="2000" u="sng" dirty="0" smtClean="0"/>
              <a:t>48.10</a:t>
            </a:r>
            <a:r>
              <a:rPr lang="mn-MN" sz="2000" dirty="0" smtClean="0"/>
              <a:t> </a:t>
            </a:r>
            <a:r>
              <a:rPr lang="mn-MN" sz="2000" dirty="0"/>
              <a:t>заалтаар олборлох үйлдвэрлэлийн тусгай зөвшөөрөл эзэмшигч урд онд улсын болон орон нутгийн төсөвт төлсөн татвар, төлбөр, хураамжийн тайлангаа үйлдвэрлэсэн бүтээгдэхүүний тоо хэмжээний хамт дараа оны нэгдүгээр улирал дуусахаас өмнө гаргаж нийтэд мэдээлнэ гэж хуульчилсан байна.</a:t>
            </a:r>
            <a:endParaRPr lang="en-US" sz="2000" dirty="0"/>
          </a:p>
          <a:p>
            <a:pPr algn="just">
              <a:lnSpc>
                <a:spcPct val="90000"/>
              </a:lnSpc>
            </a:pPr>
            <a:r>
              <a:rPr lang="mn-MN" sz="2000" dirty="0" smtClean="0"/>
              <a:t>Монгол Улсын Засгийн газраас 2006 оны 1 дүгээр сард 1 тоот тогтоолыг гаргаж Монгол Улсад ОҮИТБС- ыг хэрэгжүүлэхээр шийдвэрлэсэн байна.</a:t>
            </a:r>
            <a:endParaRPr lang="en-US" sz="2000" dirty="0" smtClean="0"/>
          </a:p>
          <a:p>
            <a:pPr algn="just">
              <a:lnSpc>
                <a:spcPct val="90000"/>
              </a:lnSpc>
            </a:pPr>
            <a:r>
              <a:rPr lang="mn-MN" sz="2000" dirty="0" smtClean="0"/>
              <a:t>Монгол </a:t>
            </a:r>
            <a:r>
              <a:rPr lang="mn-MN" sz="2000" dirty="0"/>
              <a:t>Улсын Засгийн газраас </a:t>
            </a:r>
            <a:r>
              <a:rPr lang="mn-MN" sz="2000" dirty="0" smtClean="0"/>
              <a:t>2007 </a:t>
            </a:r>
            <a:r>
              <a:rPr lang="mn-MN" sz="2000" dirty="0"/>
              <a:t>онд 80 дугаар </a:t>
            </a:r>
            <a:r>
              <a:rPr lang="mn-MN" sz="2000" dirty="0" smtClean="0"/>
              <a:t>тогтоол </a:t>
            </a:r>
            <a:r>
              <a:rPr lang="mn-MN" sz="2000" dirty="0"/>
              <a:t>гаргаж, Төрийн захиргааны төв орон байгууллагуудын </a:t>
            </a:r>
            <a:r>
              <a:rPr lang="mn-MN" sz="2000" dirty="0" smtClean="0"/>
              <a:t>ОҮИТБС- ыг </a:t>
            </a:r>
            <a:r>
              <a:rPr lang="mn-MN" sz="2000" dirty="0"/>
              <a:t>хэрэгжүүлэхтэй холбогдсон чиг үүргийг </a:t>
            </a:r>
            <a:r>
              <a:rPr lang="mn-MN" sz="2000" dirty="0" smtClean="0"/>
              <a:t>тодорхойлж өгсөн. Дараа нь 2012 оны 222 тоот тогтоолоор гаргаж шинэчлэсэн юм.  </a:t>
            </a:r>
            <a:endParaRPr lang="en-US" sz="1800" dirty="0"/>
          </a:p>
          <a:p>
            <a:pPr lvl="1" algn="just">
              <a:lnSpc>
                <a:spcPct val="90000"/>
              </a:lnSpc>
            </a:pPr>
            <a:r>
              <a:rPr lang="mn-MN" sz="1700" dirty="0"/>
              <a:t>Сангийн яам, </a:t>
            </a:r>
            <a:r>
              <a:rPr lang="mn-MN" sz="1700" dirty="0" smtClean="0"/>
              <a:t>Уул уурхайн </a:t>
            </a:r>
            <a:r>
              <a:rPr lang="mn-MN" sz="1700" dirty="0"/>
              <a:t>яам</a:t>
            </a:r>
            <a:r>
              <a:rPr lang="en-US" sz="1700" dirty="0"/>
              <a:t>, </a:t>
            </a:r>
            <a:r>
              <a:rPr lang="mn-MN" sz="1700" dirty="0"/>
              <a:t>Байгаль </a:t>
            </a:r>
            <a:r>
              <a:rPr lang="mn-MN" sz="1700" dirty="0" smtClean="0"/>
              <a:t>орчин ногоон хөгжлийн яам</a:t>
            </a:r>
            <a:r>
              <a:rPr lang="mn-MN" sz="1700" dirty="0"/>
              <a:t>, Татварын ерөнхий газар, Гаалийн ерөнхий газар, Ашигт малтмал, газрын </a:t>
            </a:r>
            <a:r>
              <a:rPr lang="mn-MN" sz="1700" dirty="0" smtClean="0"/>
              <a:t>тосны </a:t>
            </a:r>
            <a:r>
              <a:rPr lang="mn-MN" sz="1700" dirty="0"/>
              <a:t>газар, Мэргэжлийн хяналтын газар, Төрийн өмчийн хороо, аймаг, нийслэл сум дүүргийн Засаг дарга </a:t>
            </a:r>
            <a:r>
              <a:rPr lang="mn-MN" sz="1700" dirty="0" smtClean="0"/>
              <a:t>нар ОҮИТБС- ын тайлан гаргана.</a:t>
            </a:r>
            <a:endParaRPr lang="en-US" sz="1700" dirty="0"/>
          </a:p>
          <a:p>
            <a:pPr lvl="1" algn="just">
              <a:lnSpc>
                <a:spcPct val="90000"/>
              </a:lnSpc>
            </a:pPr>
            <a:r>
              <a:rPr lang="mn-MN" sz="1700" dirty="0" smtClean="0"/>
              <a:t>ОҮИТБС- ын дэд </a:t>
            </a:r>
            <a:r>
              <a:rPr lang="mn-MN" sz="1700" dirty="0"/>
              <a:t>зөвлөлийг Засаг даргын орлогчоор </a:t>
            </a:r>
            <a:r>
              <a:rPr lang="mn-MN" sz="1700" dirty="0" smtClean="0"/>
              <a:t>ахлуулан аймаг</a:t>
            </a:r>
            <a:r>
              <a:rPr lang="mn-MN" sz="1700" dirty="0"/>
              <a:t>, нийслэлд </a:t>
            </a:r>
            <a:r>
              <a:rPr lang="mn-MN" sz="1700" dirty="0" smtClean="0"/>
              <a:t>байгуулж, хэрэгжүүлэх ажилд оролцоно.</a:t>
            </a:r>
          </a:p>
          <a:p>
            <a:pPr lvl="1" algn="just">
              <a:lnSpc>
                <a:spcPct val="90000"/>
              </a:lnSpc>
            </a:pPr>
            <a:r>
              <a:rPr lang="mn-MN" sz="1700" dirty="0" smtClean="0"/>
              <a:t>Шинэ тогтоолоор оролцогч талуудын төлөөллийг тэнцвэртэй болгож өгсөн.</a:t>
            </a:r>
            <a:endParaRPr lang="mn-MN" sz="1700" dirty="0"/>
          </a:p>
          <a:p>
            <a:pPr>
              <a:lnSpc>
                <a:spcPct val="90000"/>
              </a:lnSpc>
            </a:pPr>
            <a:endParaRPr lang="mn-MN" sz="2000" dirty="0"/>
          </a:p>
          <a:p>
            <a:pPr>
              <a:lnSpc>
                <a:spcPct val="90000"/>
              </a:lnSpc>
            </a:pPr>
            <a:endParaRPr lang="mn-MN" sz="900" dirty="0"/>
          </a:p>
          <a:p>
            <a:pPr>
              <a:lnSpc>
                <a:spcPct val="90000"/>
              </a:lnSpc>
            </a:pPr>
            <a:endParaRPr lang="en-US" sz="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5AE3C5-1909-4360-B635-EA02692E53D5}" type="slidenum">
              <a:rPr lang="en-US" altLang="en-US"/>
              <a:pPr/>
              <a:t>7</a:t>
            </a:fld>
            <a:endParaRPr lang="en-US" altLang="en-US"/>
          </a:p>
        </p:txBody>
      </p:sp>
      <p:sp>
        <p:nvSpPr>
          <p:cNvPr id="140290" name="Rectangle 2"/>
          <p:cNvSpPr>
            <a:spLocks noGrp="1" noChangeArrowheads="1"/>
          </p:cNvSpPr>
          <p:nvPr>
            <p:ph type="title"/>
          </p:nvPr>
        </p:nvSpPr>
        <p:spPr>
          <a:xfrm>
            <a:off x="457200" y="228601"/>
            <a:ext cx="8915400" cy="533400"/>
          </a:xfrm>
        </p:spPr>
        <p:txBody>
          <a:bodyPr/>
          <a:lstStyle/>
          <a:p>
            <a:r>
              <a:rPr lang="mn-MN" sz="2400" b="1" dirty="0">
                <a:latin typeface="Arial" charset="0"/>
              </a:rPr>
              <a:t>Эрх зүйн үндэс</a:t>
            </a:r>
            <a:endParaRPr lang="en-US" sz="2400" b="1" dirty="0">
              <a:latin typeface="Arial" charset="0"/>
            </a:endParaRPr>
          </a:p>
        </p:txBody>
      </p:sp>
      <p:sp>
        <p:nvSpPr>
          <p:cNvPr id="140291" name="Rectangle 3"/>
          <p:cNvSpPr>
            <a:spLocks noGrp="1" noChangeArrowheads="1"/>
          </p:cNvSpPr>
          <p:nvPr>
            <p:ph type="body" idx="1"/>
          </p:nvPr>
        </p:nvSpPr>
        <p:spPr>
          <a:xfrm>
            <a:off x="457200" y="685800"/>
            <a:ext cx="9069387" cy="5486400"/>
          </a:xfrm>
        </p:spPr>
        <p:txBody>
          <a:bodyPr/>
          <a:lstStyle/>
          <a:p>
            <a:pPr algn="just">
              <a:lnSpc>
                <a:spcPct val="80000"/>
              </a:lnSpc>
            </a:pPr>
            <a:r>
              <a:rPr lang="mn-MN" sz="2000" dirty="0"/>
              <a:t>Монгол Улсад </a:t>
            </a:r>
            <a:r>
              <a:rPr lang="mn-MN" sz="2000" dirty="0" smtClean="0"/>
              <a:t>ОҮИТБС- ыг </a:t>
            </a:r>
            <a:r>
              <a:rPr lang="mn-MN" sz="2000" dirty="0"/>
              <a:t>хэрэгжүүлэхэд </a:t>
            </a:r>
            <a:r>
              <a:rPr lang="mn-MN" sz="2000" dirty="0" smtClean="0"/>
              <a:t>Засгийн газар, компани, иргэний нийгэм гэсэн 3 </a:t>
            </a:r>
            <a:r>
              <a:rPr lang="mn-MN" sz="2000" dirty="0"/>
              <a:t>тал хамтран ажиллах тухай </a:t>
            </a:r>
            <a:r>
              <a:rPr lang="mn-MN" sz="2000" u="sng" dirty="0"/>
              <a:t>санамж бичгийг </a:t>
            </a:r>
            <a:r>
              <a:rPr lang="mn-MN" sz="2000" dirty="0"/>
              <a:t>2007 оны 4 дүгээр сард байгуулсан байна.</a:t>
            </a:r>
            <a:r>
              <a:rPr lang="en-US" sz="2000" dirty="0"/>
              <a:t> </a:t>
            </a:r>
            <a:endParaRPr lang="mn-MN" sz="2000" dirty="0"/>
          </a:p>
          <a:p>
            <a:pPr algn="just">
              <a:lnSpc>
                <a:spcPct val="80000"/>
              </a:lnSpc>
            </a:pPr>
            <a:r>
              <a:rPr lang="mn-MN" sz="2000" dirty="0" smtClean="0"/>
              <a:t>Үндэсний </a:t>
            </a:r>
            <a:r>
              <a:rPr lang="mn-MN" sz="2000" dirty="0"/>
              <a:t>статистикийн газар, Сангийн сайдын хамтарсан 2007 оны 4 сарын тушаалаар Санаачилгын </a:t>
            </a:r>
            <a:r>
              <a:rPr lang="mn-MN" sz="2000" u="sng" dirty="0" smtClean="0"/>
              <a:t>тайлангийн </a:t>
            </a:r>
            <a:r>
              <a:rPr lang="mn-MN" sz="2000" u="sng" dirty="0"/>
              <a:t>4  төрлийн маягтыг </a:t>
            </a:r>
            <a:r>
              <a:rPr lang="mn-MN" sz="2000" dirty="0"/>
              <a:t>баталсан байна. Маягтыг тайлан гаргах зааврын хамт боловсруулан баталсан юм. </a:t>
            </a:r>
            <a:endParaRPr lang="mn-MN" sz="2000" dirty="0" smtClean="0"/>
          </a:p>
          <a:p>
            <a:pPr algn="just">
              <a:lnSpc>
                <a:spcPct val="80000"/>
              </a:lnSpc>
            </a:pPr>
            <a:r>
              <a:rPr lang="mn-MN" sz="2000" dirty="0" smtClean="0"/>
              <a:t>1-3 </a:t>
            </a:r>
            <a:r>
              <a:rPr lang="mn-MN" sz="2000" dirty="0"/>
              <a:t>дугаар маягтанд мөн байгууллагуудын удирдлагын хамтарсан тушаалаар 2008 оны 3  дугаар сард нэмэлт өөрчлөлт оруулсан байна. </a:t>
            </a:r>
            <a:endParaRPr lang="mn-MN" sz="2000" dirty="0" smtClean="0"/>
          </a:p>
          <a:p>
            <a:pPr algn="just">
              <a:lnSpc>
                <a:spcPct val="80000"/>
              </a:lnSpc>
            </a:pPr>
            <a:r>
              <a:rPr lang="mn-MN" sz="2000" dirty="0" smtClean="0"/>
              <a:t>Эдгээр 4 маягтыг шинэчлэн 7 маягт болгон 2011 оны 1 дүгээр сард Үндэсний статистикийн хорооны дарга, Сангийн сайдын хамтарсан тушаалаар баталж мөрдүүлж байна.</a:t>
            </a:r>
          </a:p>
          <a:p>
            <a:pPr algn="just">
              <a:lnSpc>
                <a:spcPct val="80000"/>
              </a:lnSpc>
            </a:pPr>
            <a:r>
              <a:rPr lang="mn-MN" sz="2000" dirty="0" smtClean="0"/>
              <a:t>Эдгээр 7 маягтаас 1-6 дугаар маягтуудыг 2012 оны 12 дугаар сард шинэчлэсэн юм.</a:t>
            </a:r>
          </a:p>
          <a:p>
            <a:pPr algn="just">
              <a:lnSpc>
                <a:spcPct val="80000"/>
              </a:lnSpc>
            </a:pPr>
            <a:r>
              <a:rPr lang="mn-MN" sz="2000" dirty="0" smtClean="0"/>
              <a:t>Монгол </a:t>
            </a:r>
            <a:r>
              <a:rPr lang="mn-MN" sz="2000" dirty="0"/>
              <a:t>Улсын ОҮИТБС- ыг хэрэгжүүлэх хүрээнд баримтлах </a:t>
            </a:r>
            <a:r>
              <a:rPr lang="mn-MN" sz="2000" u="sng" dirty="0"/>
              <a:t>харилцааны үндсэн баримт бичгийг </a:t>
            </a:r>
            <a:r>
              <a:rPr lang="mn-MN" sz="2000" dirty="0"/>
              <a:t>2009 оны 6 дугаар сард Ажлын хэсгээс баталсан байна</a:t>
            </a:r>
            <a:r>
              <a:rPr lang="mn-MN" sz="2000" dirty="0" smtClean="0"/>
              <a:t>. Эдгээр баримт бичгийг бүхэлд нь шинэчилж, 2014 оны 3 дугаар сард баталсан байна.</a:t>
            </a:r>
            <a:endParaRPr lang="en-US" sz="2000" dirty="0"/>
          </a:p>
          <a:p>
            <a:pPr algn="just">
              <a:lnSpc>
                <a:spcPct val="80000"/>
              </a:lnSpc>
            </a:pPr>
            <a:r>
              <a:rPr lang="mn-MN" sz="2000" u="sng" dirty="0"/>
              <a:t>Монгол Улсын ОҮИТБС- ын 2010- 2014 онд баримтлах бодлогын баримт бичгийг </a:t>
            </a:r>
            <a:r>
              <a:rPr lang="mn-MN" sz="2000" dirty="0"/>
              <a:t>Үндэсний </a:t>
            </a:r>
            <a:r>
              <a:rPr lang="mn-MN" sz="2000" dirty="0" smtClean="0"/>
              <a:t>зөвлөлийн 2010 </a:t>
            </a:r>
            <a:r>
              <a:rPr lang="mn-MN" sz="2000" dirty="0"/>
              <a:t>оны 6 дугаар сарын 24- ний хуралдаанаар батласан байна.</a:t>
            </a:r>
            <a:endParaRPr lang="en-US" sz="2000" dirty="0"/>
          </a:p>
          <a:p>
            <a:pPr>
              <a:lnSpc>
                <a:spcPct val="80000"/>
              </a:lnSpc>
            </a:pPr>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915400" cy="685800"/>
          </a:xfrm>
        </p:spPr>
        <p:txBody>
          <a:bodyPr>
            <a:normAutofit/>
          </a:bodyPr>
          <a:lstStyle/>
          <a:p>
            <a:r>
              <a:rPr lang="mn-MN" sz="2400" b="1" dirty="0" smtClean="0">
                <a:solidFill>
                  <a:schemeClr val="tx2">
                    <a:lumMod val="75000"/>
                  </a:schemeClr>
                </a:solidFill>
                <a:latin typeface="Arial" pitchFamily="34" charset="0"/>
                <a:cs typeface="Arial" pitchFamily="34" charset="0"/>
              </a:rPr>
              <a:t>Бүтэц, зохион байгуулалт – 3 талын хамтын ажиллагаа</a:t>
            </a:r>
            <a:endParaRPr lang="en-US" sz="2400" b="1" dirty="0">
              <a:solidFill>
                <a:schemeClr val="tx2">
                  <a:lumMod val="75000"/>
                </a:schemeClr>
              </a:solidFill>
              <a:latin typeface="Arial" pitchFamily="34" charset="0"/>
              <a:cs typeface="Arial" pitchFamily="34" charset="0"/>
            </a:endParaRPr>
          </a:p>
        </p:txBody>
      </p:sp>
      <p:graphicFrame>
        <p:nvGraphicFramePr>
          <p:cNvPr id="7" name="Content Placeholder 6"/>
          <p:cNvGraphicFramePr>
            <a:graphicFrameLocks noGrp="1"/>
          </p:cNvGraphicFramePr>
          <p:nvPr>
            <p:ph idx="1"/>
          </p:nvPr>
        </p:nvGraphicFramePr>
        <p:xfrm>
          <a:off x="457200" y="1524000"/>
          <a:ext cx="3771900" cy="4149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39716D41-6227-485E-ABD7-F9348B4F1D9A}" type="slidenum">
              <a:rPr lang="en-US" altLang="en-US" smtClean="0"/>
              <a:pPr/>
              <a:t>8</a:t>
            </a:fld>
            <a:endParaRPr lang="en-US" altLang="en-US"/>
          </a:p>
        </p:txBody>
      </p:sp>
      <p:graphicFrame>
        <p:nvGraphicFramePr>
          <p:cNvPr id="8" name="Diagram 7"/>
          <p:cNvGraphicFramePr/>
          <p:nvPr/>
        </p:nvGraphicFramePr>
        <p:xfrm>
          <a:off x="4495800" y="1066800"/>
          <a:ext cx="5181600" cy="46482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5A306B4-2B02-4344-9CC1-E3765ECE616F}" type="slidenum">
              <a:rPr lang="en-US" altLang="en-US"/>
              <a:pPr/>
              <a:t>9</a:t>
            </a:fld>
            <a:endParaRPr lang="en-US" altLang="en-US"/>
          </a:p>
        </p:txBody>
      </p:sp>
      <p:sp>
        <p:nvSpPr>
          <p:cNvPr id="141314" name="Rectangle 2"/>
          <p:cNvSpPr>
            <a:spLocks noGrp="1" noChangeArrowheads="1"/>
          </p:cNvSpPr>
          <p:nvPr>
            <p:ph type="title"/>
          </p:nvPr>
        </p:nvSpPr>
        <p:spPr>
          <a:xfrm>
            <a:off x="495300" y="277813"/>
            <a:ext cx="8915400" cy="712787"/>
          </a:xfrm>
        </p:spPr>
        <p:txBody>
          <a:bodyPr/>
          <a:lstStyle/>
          <a:p>
            <a:r>
              <a:rPr lang="mn-MN" sz="2400" b="1" dirty="0">
                <a:latin typeface="+mn-lt"/>
              </a:rPr>
              <a:t>2006- </a:t>
            </a:r>
            <a:r>
              <a:rPr lang="mn-MN" sz="2400" b="1" dirty="0" smtClean="0">
                <a:latin typeface="+mn-lt"/>
              </a:rPr>
              <a:t>2012 </a:t>
            </a:r>
            <a:r>
              <a:rPr lang="mn-MN" sz="2400" b="1" dirty="0">
                <a:latin typeface="+mn-lt"/>
              </a:rPr>
              <a:t>оны тайлан гаргасан байдал</a:t>
            </a:r>
            <a:endParaRPr lang="en-US" sz="2400" b="1" dirty="0">
              <a:latin typeface="+mn-lt"/>
            </a:endParaRPr>
          </a:p>
        </p:txBody>
      </p:sp>
      <p:sp>
        <p:nvSpPr>
          <p:cNvPr id="141315" name="Rectangle 3"/>
          <p:cNvSpPr>
            <a:spLocks noGrp="1" noChangeArrowheads="1"/>
          </p:cNvSpPr>
          <p:nvPr>
            <p:ph type="body" idx="1"/>
          </p:nvPr>
        </p:nvSpPr>
        <p:spPr>
          <a:xfrm>
            <a:off x="685800" y="1143000"/>
            <a:ext cx="8534400" cy="4572000"/>
          </a:xfrm>
        </p:spPr>
        <p:txBody>
          <a:bodyPr/>
          <a:lstStyle/>
          <a:p>
            <a:pPr algn="just"/>
            <a:r>
              <a:rPr lang="mn-MN" sz="2000" dirty="0" smtClean="0"/>
              <a:t>2006 </a:t>
            </a:r>
            <a:r>
              <a:rPr lang="mn-MN" sz="2000" dirty="0"/>
              <a:t>оны тайлангаа </a:t>
            </a:r>
            <a:r>
              <a:rPr lang="en-US" sz="2000" dirty="0"/>
              <a:t>64 </a:t>
            </a:r>
            <a:r>
              <a:rPr lang="mn-MN" sz="2000" dirty="0"/>
              <a:t>компани</a:t>
            </a:r>
            <a:endParaRPr lang="en-US" sz="2000" dirty="0"/>
          </a:p>
          <a:p>
            <a:pPr algn="just"/>
            <a:r>
              <a:rPr lang="mn-MN" sz="2000" dirty="0"/>
              <a:t>2007 оны тайлангаа 102 компани</a:t>
            </a:r>
            <a:endParaRPr lang="en-US" sz="2000" dirty="0"/>
          </a:p>
          <a:p>
            <a:pPr algn="just"/>
            <a:r>
              <a:rPr lang="mn-MN" sz="2000" dirty="0"/>
              <a:t>2008 оны тайлангаа </a:t>
            </a:r>
            <a:r>
              <a:rPr lang="en-US" sz="2000" dirty="0"/>
              <a:t>115 </a:t>
            </a:r>
            <a:r>
              <a:rPr lang="mn-MN" sz="2000" dirty="0"/>
              <a:t>компани</a:t>
            </a:r>
          </a:p>
          <a:p>
            <a:pPr algn="just"/>
            <a:r>
              <a:rPr lang="mn-MN" sz="2000" dirty="0"/>
              <a:t>2009 оны тайлангаа </a:t>
            </a:r>
            <a:r>
              <a:rPr lang="mn-MN" sz="2000" dirty="0" smtClean="0"/>
              <a:t>12</a:t>
            </a:r>
            <a:r>
              <a:rPr lang="en-US" sz="2000" dirty="0" smtClean="0"/>
              <a:t>9</a:t>
            </a:r>
            <a:r>
              <a:rPr lang="mn-MN" sz="2000" dirty="0" smtClean="0"/>
              <a:t> компани</a:t>
            </a:r>
          </a:p>
          <a:p>
            <a:pPr algn="just"/>
            <a:r>
              <a:rPr lang="mn-MN" sz="2000" dirty="0" smtClean="0"/>
              <a:t>2010 оны тайлангаа 274 компани</a:t>
            </a:r>
          </a:p>
          <a:p>
            <a:pPr algn="just"/>
            <a:r>
              <a:rPr lang="mn-MN" sz="2000" dirty="0" smtClean="0"/>
              <a:t>2011 оны тайлангаа 300 компани</a:t>
            </a:r>
          </a:p>
          <a:p>
            <a:pPr algn="just"/>
            <a:r>
              <a:rPr lang="mn-MN" sz="2000" dirty="0" smtClean="0"/>
              <a:t>2012 оны тайлангаа 1531 компани</a:t>
            </a:r>
          </a:p>
          <a:p>
            <a:pPr algn="just"/>
            <a:endParaRPr lang="en-US" sz="2000" dirty="0"/>
          </a:p>
          <a:p>
            <a:pPr algn="just"/>
            <a:r>
              <a:rPr lang="mn-MN" sz="2000" dirty="0"/>
              <a:t>Засгийн газар 2006 оны тайланг </a:t>
            </a:r>
            <a:r>
              <a:rPr lang="en-US" sz="2000" dirty="0"/>
              <a:t>134</a:t>
            </a:r>
            <a:r>
              <a:rPr lang="mn-MN" sz="2000" dirty="0"/>
              <a:t>, 2007, 2008 оны тайланг 184, харин 2009 оны </a:t>
            </a:r>
            <a:r>
              <a:rPr lang="mn-MN" sz="2000" dirty="0" smtClean="0"/>
              <a:t>тайланг 363, 2010 оны тайланг 477, 2011 оны тайланг 518 компаниас хүлээж авсан орлогоор бол 2012 оны тайланг 18</a:t>
            </a:r>
            <a:r>
              <a:rPr lang="en-US" sz="2000" dirty="0" smtClean="0"/>
              <a:t>29</a:t>
            </a:r>
            <a:r>
              <a:rPr lang="mn-MN" sz="2000" dirty="0" smtClean="0"/>
              <a:t> компаниар гаргасан байна.</a:t>
            </a:r>
            <a:endParaRPr lang="en-US"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8220</TotalTime>
  <Words>1610</Words>
  <Application>Microsoft Office PowerPoint</Application>
  <PresentationFormat>A4 Paper (210x297 mm)</PresentationFormat>
  <Paragraphs>168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Edge</vt:lpstr>
      <vt:lpstr>Олборлох үйлдвэрлэлийн ил тод байдлын санаачилга Монгол Улсад  2006- 2014 хэрэгжилт, шинэ хандлага  </vt:lpstr>
      <vt:lpstr>Slide 2</vt:lpstr>
      <vt:lpstr>Slide 3</vt:lpstr>
      <vt:lpstr>ОҮИТБС- ын зарчимууд</vt:lpstr>
      <vt:lpstr>Slide 5</vt:lpstr>
      <vt:lpstr>Эрх зүйн үндэс</vt:lpstr>
      <vt:lpstr>Эрх зүйн үндэс</vt:lpstr>
      <vt:lpstr>Бүтэц, зохион байгуулалт – 3 талын хамтын ажиллагаа</vt:lpstr>
      <vt:lpstr>2006- 2012 оны тайлан гаргасан байдал</vt:lpstr>
      <vt:lpstr>Slide 10</vt:lpstr>
      <vt:lpstr>Slide 11</vt:lpstr>
      <vt:lpstr>Slide 12</vt:lpstr>
      <vt:lpstr>Slide 13</vt:lpstr>
      <vt:lpstr>Цаашдын арга хэмжээнүүд</vt:lpstr>
    </vt:vector>
  </TitlesOfParts>
  <Company>OSF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Санаачлага гарах болсон шалтгаан </dc:title>
  <dc:creator>Pjargal</dc:creator>
  <cp:lastModifiedBy>delgermaa</cp:lastModifiedBy>
  <cp:revision>392</cp:revision>
  <dcterms:created xsi:type="dcterms:W3CDTF">2007-07-03T09:47:56Z</dcterms:created>
  <dcterms:modified xsi:type="dcterms:W3CDTF">2014-03-19T06:34:26Z</dcterms:modified>
</cp:coreProperties>
</file>